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6" r:id="rId2"/>
    <p:sldId id="257" r:id="rId3"/>
    <p:sldId id="270" r:id="rId4"/>
    <p:sldId id="272" r:id="rId5"/>
    <p:sldId id="271" r:id="rId6"/>
    <p:sldId id="292" r:id="rId7"/>
    <p:sldId id="291" r:id="rId8"/>
    <p:sldId id="304" r:id="rId9"/>
    <p:sldId id="294" r:id="rId10"/>
    <p:sldId id="295" r:id="rId11"/>
    <p:sldId id="296" r:id="rId12"/>
    <p:sldId id="297" r:id="rId13"/>
    <p:sldId id="298" r:id="rId14"/>
    <p:sldId id="299" r:id="rId15"/>
    <p:sldId id="300" r:id="rId16"/>
    <p:sldId id="301" r:id="rId17"/>
    <p:sldId id="302" r:id="rId18"/>
    <p:sldId id="303" r:id="rId19"/>
    <p:sldId id="285" r:id="rId20"/>
    <p:sldId id="283" r:id="rId21"/>
    <p:sldId id="284" r:id="rId22"/>
    <p:sldId id="286" r:id="rId23"/>
    <p:sldId id="287" r:id="rId24"/>
    <p:sldId id="290" r:id="rId25"/>
    <p:sldId id="288" r:id="rId2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FC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608" autoAdjust="0"/>
  </p:normalViewPr>
  <p:slideViewPr>
    <p:cSldViewPr>
      <p:cViewPr varScale="1">
        <p:scale>
          <a:sx n="44" d="100"/>
          <a:sy n="44" d="100"/>
        </p:scale>
        <p:origin x="2316" y="4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g20\district\Controller\ATeamFiscal\PERS-STRS\PERS%20and%20STRS%20One-Time%20Fund%20Usage%20Option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sz="2800" b="1">
                <a:ln w="9525">
                  <a:solidFill>
                    <a:schemeClr val="tx1"/>
                  </a:solidFill>
                </a:ln>
              </a:rPr>
              <a:t>pers / strs</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spPr>
            <a:solidFill>
              <a:srgbClr val="4930DC"/>
            </a:solidFill>
            <a:ln>
              <a:solidFill>
                <a:schemeClr val="tx1"/>
              </a:solidFill>
            </a:ln>
            <a:effectLst>
              <a:softEdge rad="12700"/>
            </a:effectLst>
          </c:spPr>
          <c:invertIfNegative val="0"/>
          <c:dLbls>
            <c:dLbl>
              <c:idx val="4"/>
              <c:layout>
                <c:manualLayout>
                  <c:x val="-1.5015016790217398E-3"/>
                  <c:y val="2.0387359836901046E-2"/>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900" b="0" i="0" u="none" strike="noStrike" kern="1200" baseline="0">
                    <a:ln>
                      <a:solidFill>
                        <a:schemeClr val="bg1">
                          <a:alpha val="90000"/>
                        </a:schemeClr>
                      </a:solidFill>
                    </a:ln>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'Board Presentation'!$AJ$28:$AP$28</c:f>
              <c:strCache>
                <c:ptCount val="7"/>
                <c:pt idx="0">
                  <c:v>2014/15 $5.8 M</c:v>
                </c:pt>
                <c:pt idx="1">
                  <c:v>2015/16 $7.0 M</c:v>
                </c:pt>
                <c:pt idx="2">
                  <c:v>2016/17 $9.0 M</c:v>
                </c:pt>
                <c:pt idx="3">
                  <c:v>2017/18 $10.7 M</c:v>
                </c:pt>
                <c:pt idx="4">
                  <c:v>2018/19 $12.2 M</c:v>
                </c:pt>
                <c:pt idx="5">
                  <c:v>2019/20 $13.8 M</c:v>
                </c:pt>
                <c:pt idx="6">
                  <c:v>2020/21 $14.6 M</c:v>
                </c:pt>
              </c:strCache>
            </c:strRef>
          </c:cat>
          <c:val>
            <c:numRef>
              <c:f>'Board Presentation'!$AJ$29:$AP$29</c:f>
              <c:numCache>
                <c:formatCode>0.0</c:formatCode>
                <c:ptCount val="7"/>
                <c:pt idx="0">
                  <c:v>5.8000000000000007</c:v>
                </c:pt>
                <c:pt idx="1">
                  <c:v>5.8000000000000007</c:v>
                </c:pt>
                <c:pt idx="2">
                  <c:v>7.0000000000000009</c:v>
                </c:pt>
                <c:pt idx="3">
                  <c:v>9</c:v>
                </c:pt>
                <c:pt idx="4">
                  <c:v>10.7</c:v>
                </c:pt>
                <c:pt idx="5">
                  <c:v>12.2</c:v>
                </c:pt>
                <c:pt idx="6">
                  <c:v>13.799999999999999</c:v>
                </c:pt>
              </c:numCache>
            </c:numRef>
          </c:val>
        </c:ser>
        <c:ser>
          <c:idx val="1"/>
          <c:order val="1"/>
          <c:spPr>
            <a:solidFill>
              <a:srgbClr val="FF0000"/>
            </a:solidFill>
            <a:ln>
              <a:solidFill>
                <a:schemeClr val="tx1"/>
              </a:solidFill>
            </a:ln>
            <a:effectLst>
              <a:softEdge rad="12700"/>
            </a:effectLst>
          </c:spPr>
          <c:invertIfNegative val="0"/>
          <c:dLbls>
            <c:spPr>
              <a:noFill/>
              <a:ln>
                <a:noFill/>
              </a:ln>
              <a:effectLst/>
            </c:spPr>
            <c:txPr>
              <a:bodyPr rot="0" spcFirstLastPara="1" vertOverflow="ellipsis" vert="horz" wrap="square" anchor="ctr" anchorCtr="1"/>
              <a:lstStyle/>
              <a:p>
                <a:pPr>
                  <a:defRPr sz="900" b="0" i="0" u="none" strike="noStrike" kern="1200" baseline="0">
                    <a:ln>
                      <a:solidFill>
                        <a:schemeClr val="bg1">
                          <a:alpha val="99000"/>
                        </a:schemeClr>
                      </a:solidFill>
                    </a:ln>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'Board Presentation'!$AJ$28:$AP$28</c:f>
              <c:strCache>
                <c:ptCount val="7"/>
                <c:pt idx="0">
                  <c:v>2014/15 $5.8 M</c:v>
                </c:pt>
                <c:pt idx="1">
                  <c:v>2015/16 $7.0 M</c:v>
                </c:pt>
                <c:pt idx="2">
                  <c:v>2016/17 $9.0 M</c:v>
                </c:pt>
                <c:pt idx="3">
                  <c:v>2017/18 $10.7 M</c:v>
                </c:pt>
                <c:pt idx="4">
                  <c:v>2018/19 $12.2 M</c:v>
                </c:pt>
                <c:pt idx="5">
                  <c:v>2019/20 $13.8 M</c:v>
                </c:pt>
                <c:pt idx="6">
                  <c:v>2020/21 $14.6 M</c:v>
                </c:pt>
              </c:strCache>
            </c:strRef>
          </c:cat>
          <c:val>
            <c:numRef>
              <c:f>'Board Presentation'!$AJ$30:$AP$30</c:f>
              <c:numCache>
                <c:formatCode>0.0</c:formatCode>
                <c:ptCount val="7"/>
                <c:pt idx="1">
                  <c:v>1.2</c:v>
                </c:pt>
                <c:pt idx="2">
                  <c:v>2</c:v>
                </c:pt>
                <c:pt idx="3">
                  <c:v>1.7000000000000002</c:v>
                </c:pt>
                <c:pt idx="4">
                  <c:v>1.5</c:v>
                </c:pt>
                <c:pt idx="5">
                  <c:v>1.6</c:v>
                </c:pt>
                <c:pt idx="6">
                  <c:v>0.8</c:v>
                </c:pt>
              </c:numCache>
            </c:numRef>
          </c:val>
        </c:ser>
        <c:dLbls>
          <c:dLblPos val="ctr"/>
          <c:showLegendKey val="0"/>
          <c:showVal val="1"/>
          <c:showCatName val="0"/>
          <c:showSerName val="0"/>
          <c:showPercent val="0"/>
          <c:showBubbleSize val="0"/>
        </c:dLbls>
        <c:gapWidth val="79"/>
        <c:overlap val="100"/>
        <c:axId val="161818944"/>
        <c:axId val="161875128"/>
      </c:barChart>
      <c:catAx>
        <c:axId val="1618189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ln>
                  <a:solidFill>
                    <a:schemeClr val="tx1">
                      <a:alpha val="45000"/>
                    </a:schemeClr>
                  </a:solidFill>
                </a:ln>
                <a:solidFill>
                  <a:schemeClr val="tx1">
                    <a:lumMod val="65000"/>
                    <a:lumOff val="35000"/>
                  </a:schemeClr>
                </a:solidFill>
                <a:latin typeface="+mn-lt"/>
                <a:ea typeface="+mn-ea"/>
                <a:cs typeface="+mn-cs"/>
              </a:defRPr>
            </a:pPr>
            <a:endParaRPr lang="en-US"/>
          </a:p>
        </c:txPr>
        <c:crossAx val="161875128"/>
        <c:crosses val="autoZero"/>
        <c:auto val="1"/>
        <c:lblAlgn val="ctr"/>
        <c:lblOffset val="100"/>
        <c:noMultiLvlLbl val="0"/>
      </c:catAx>
      <c:valAx>
        <c:axId val="161875128"/>
        <c:scaling>
          <c:orientation val="minMax"/>
        </c:scaling>
        <c:delete val="0"/>
        <c:axPos val="l"/>
        <c:title>
          <c:tx>
            <c:rich>
              <a:bodyPr rot="-5400000" spcFirstLastPara="1" vertOverflow="ellipsis" vert="horz" wrap="square" anchor="ctr" anchorCtr="1"/>
              <a:lstStyle/>
              <a:p>
                <a:pPr>
                  <a:defRPr sz="900" b="0" i="0" u="none" strike="noStrike" kern="1200" cap="all" baseline="0">
                    <a:ln>
                      <a:solidFill>
                        <a:schemeClr val="tx1">
                          <a:alpha val="35000"/>
                        </a:schemeClr>
                      </a:solidFill>
                    </a:ln>
                    <a:solidFill>
                      <a:schemeClr val="tx1">
                        <a:lumMod val="65000"/>
                        <a:lumOff val="35000"/>
                      </a:schemeClr>
                    </a:solidFill>
                    <a:latin typeface="+mn-lt"/>
                    <a:ea typeface="+mn-ea"/>
                    <a:cs typeface="+mn-cs"/>
                  </a:defRPr>
                </a:pPr>
                <a:r>
                  <a:rPr lang="en-US">
                    <a:ln>
                      <a:solidFill>
                        <a:schemeClr val="tx1">
                          <a:alpha val="35000"/>
                        </a:schemeClr>
                      </a:solidFill>
                    </a:ln>
                  </a:rPr>
                  <a:t>$ IN MILLIONS</a:t>
                </a:r>
              </a:p>
            </c:rich>
          </c:tx>
          <c:overlay val="0"/>
          <c:spPr>
            <a:noFill/>
            <a:ln>
              <a:noFill/>
            </a:ln>
            <a:effectLst/>
          </c:spPr>
          <c:txPr>
            <a:bodyPr rot="-5400000" spcFirstLastPara="1" vertOverflow="ellipsis" vert="horz" wrap="square" anchor="ctr" anchorCtr="1"/>
            <a:lstStyle/>
            <a:p>
              <a:pPr>
                <a:defRPr sz="900" b="0" i="0" u="none" strike="noStrike" kern="1200" cap="all" baseline="0">
                  <a:ln>
                    <a:solidFill>
                      <a:schemeClr val="tx1">
                        <a:alpha val="35000"/>
                      </a:schemeClr>
                    </a:solidFill>
                  </a:ln>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ln w="0">
                  <a:solidFill>
                    <a:schemeClr val="tx1">
                      <a:alpha val="35000"/>
                    </a:schemeClr>
                  </a:solidFill>
                </a:ln>
                <a:solidFill>
                  <a:schemeClr val="tx1"/>
                </a:solidFill>
                <a:latin typeface="+mn-lt"/>
                <a:ea typeface="+mn-ea"/>
                <a:cs typeface="+mn-cs"/>
              </a:defRPr>
            </a:pPr>
            <a:endParaRPr lang="en-US"/>
          </a:p>
        </c:txPr>
        <c:crossAx val="16181894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baseline="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eaLnBrk="1" hangingPunct="1">
              <a:defRPr sz="1200">
                <a:latin typeface="Calibri" pitchFamily="34"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itchFamily="34" charset="0"/>
                <a:cs typeface="Arial" charset="0"/>
              </a:defRPr>
            </a:lvl1pPr>
          </a:lstStyle>
          <a:p>
            <a:pPr>
              <a:defRPr/>
            </a:pPr>
            <a:fld id="{CCDE87F1-2864-4818-A8F1-DA66A64C24F4}" type="datetimeFigureOut">
              <a:rPr lang="en-US"/>
              <a:pPr>
                <a:defRPr/>
              </a:pPr>
              <a:t>2/16/2017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eaLnBrk="1" hangingPunct="1">
              <a:defRPr sz="1200">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D9F3AD8-126C-4524-9E63-64EE28DBDDF6}" type="slidenum">
              <a:rPr lang="en-US" altLang="en-US"/>
              <a:pPr>
                <a:defRPr/>
              </a:pPr>
              <a:t>‹#›</a:t>
            </a:fld>
            <a:endParaRPr lang="en-US" altLang="en-US"/>
          </a:p>
        </p:txBody>
      </p:sp>
    </p:spTree>
    <p:extLst>
      <p:ext uri="{BB962C8B-B14F-4D97-AF65-F5344CB8AC3E}">
        <p14:creationId xmlns:p14="http://schemas.microsoft.com/office/powerpoint/2010/main" val="1948895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eaLnBrk="1" hangingPunct="1">
              <a:defRPr sz="1200">
                <a:latin typeface="Calibri" pitchFamily="34" charset="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itchFamily="34" charset="0"/>
                <a:cs typeface="Arial" charset="0"/>
              </a:defRPr>
            </a:lvl1pPr>
          </a:lstStyle>
          <a:p>
            <a:pPr>
              <a:defRPr/>
            </a:pPr>
            <a:fld id="{073E6BB5-732C-406E-8E55-151244CCCBC7}" type="datetimeFigureOut">
              <a:rPr lang="en-US"/>
              <a:pPr>
                <a:defRPr/>
              </a:pPr>
              <a:t>2/16/2017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eaLnBrk="1" hangingPunct="1">
              <a:defRPr sz="1200">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AECD91D-AF48-4C46-B2A8-5E553897E712}" type="slidenum">
              <a:rPr lang="en-US" altLang="en-US"/>
              <a:pPr>
                <a:defRPr/>
              </a:pPr>
              <a:t>‹#›</a:t>
            </a:fld>
            <a:endParaRPr lang="en-US" altLang="en-US"/>
          </a:p>
        </p:txBody>
      </p:sp>
    </p:spTree>
    <p:extLst>
      <p:ext uri="{BB962C8B-B14F-4D97-AF65-F5344CB8AC3E}">
        <p14:creationId xmlns:p14="http://schemas.microsoft.com/office/powerpoint/2010/main" val="7171341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978696-724F-4D88-BDFC-21ECCE1C1F2F}" type="slidenum">
              <a:rPr lang="en-US" altLang="en-US" smtClean="0"/>
              <a:pPr>
                <a:spcBef>
                  <a:spcPct val="0"/>
                </a:spcBef>
              </a:pPr>
              <a:t>1</a:t>
            </a:fld>
            <a:endParaRPr lang="en-US" altLang="en-US" smtClean="0"/>
          </a:p>
        </p:txBody>
      </p:sp>
    </p:spTree>
    <p:extLst>
      <p:ext uri="{BB962C8B-B14F-4D97-AF65-F5344CB8AC3E}">
        <p14:creationId xmlns:p14="http://schemas.microsoft.com/office/powerpoint/2010/main" val="801165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0C4789A7-8D77-4482-8B50-36B8D5EA48CD}" type="slidenum">
              <a:rPr lang="en-US" altLang="en-US"/>
              <a:pPr>
                <a:spcBef>
                  <a:spcPct val="0"/>
                </a:spcBef>
              </a:pPr>
              <a:t>14</a:t>
            </a:fld>
            <a:endParaRPr lang="en-US" altLang="en-US"/>
          </a:p>
        </p:txBody>
      </p:sp>
    </p:spTree>
    <p:extLst>
      <p:ext uri="{BB962C8B-B14F-4D97-AF65-F5344CB8AC3E}">
        <p14:creationId xmlns:p14="http://schemas.microsoft.com/office/powerpoint/2010/main" val="117109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0C4789A7-8D77-4482-8B50-36B8D5EA48CD}" type="slidenum">
              <a:rPr lang="en-US" altLang="en-US"/>
              <a:pPr>
                <a:spcBef>
                  <a:spcPct val="0"/>
                </a:spcBef>
              </a:pPr>
              <a:t>15</a:t>
            </a:fld>
            <a:endParaRPr lang="en-US" altLang="en-US"/>
          </a:p>
        </p:txBody>
      </p:sp>
    </p:spTree>
    <p:extLst>
      <p:ext uri="{BB962C8B-B14F-4D97-AF65-F5344CB8AC3E}">
        <p14:creationId xmlns:p14="http://schemas.microsoft.com/office/powerpoint/2010/main" val="1904693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0C4789A7-8D77-4482-8B50-36B8D5EA48CD}" type="slidenum">
              <a:rPr lang="en-US" altLang="en-US"/>
              <a:pPr>
                <a:spcBef>
                  <a:spcPct val="0"/>
                </a:spcBef>
              </a:pPr>
              <a:t>16</a:t>
            </a:fld>
            <a:endParaRPr lang="en-US" altLang="en-US"/>
          </a:p>
        </p:txBody>
      </p:sp>
    </p:spTree>
    <p:extLst>
      <p:ext uri="{BB962C8B-B14F-4D97-AF65-F5344CB8AC3E}">
        <p14:creationId xmlns:p14="http://schemas.microsoft.com/office/powerpoint/2010/main" val="3708844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0C4789A7-8D77-4482-8B50-36B8D5EA48CD}" type="slidenum">
              <a:rPr lang="en-US" altLang="en-US"/>
              <a:pPr>
                <a:spcBef>
                  <a:spcPct val="0"/>
                </a:spcBef>
              </a:pPr>
              <a:t>17</a:t>
            </a:fld>
            <a:endParaRPr lang="en-US" altLang="en-US"/>
          </a:p>
        </p:txBody>
      </p:sp>
    </p:spTree>
    <p:extLst>
      <p:ext uri="{BB962C8B-B14F-4D97-AF65-F5344CB8AC3E}">
        <p14:creationId xmlns:p14="http://schemas.microsoft.com/office/powerpoint/2010/main" val="3869951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0C4789A7-8D77-4482-8B50-36B8D5EA48CD}" type="slidenum">
              <a:rPr lang="en-US" altLang="en-US"/>
              <a:pPr>
                <a:spcBef>
                  <a:spcPct val="0"/>
                </a:spcBef>
              </a:pPr>
              <a:t>18</a:t>
            </a:fld>
            <a:endParaRPr lang="en-US" altLang="en-US"/>
          </a:p>
        </p:txBody>
      </p:sp>
    </p:spTree>
    <p:extLst>
      <p:ext uri="{BB962C8B-B14F-4D97-AF65-F5344CB8AC3E}">
        <p14:creationId xmlns:p14="http://schemas.microsoft.com/office/powerpoint/2010/main" val="136657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AECD91D-AF48-4C46-B2A8-5E553897E712}" type="slidenum">
              <a:rPr lang="en-US" altLang="en-US" smtClean="0"/>
              <a:pPr>
                <a:defRPr/>
              </a:pPr>
              <a:t>19</a:t>
            </a:fld>
            <a:endParaRPr lang="en-US" altLang="en-US"/>
          </a:p>
        </p:txBody>
      </p:sp>
    </p:spTree>
    <p:extLst>
      <p:ext uri="{BB962C8B-B14F-4D97-AF65-F5344CB8AC3E}">
        <p14:creationId xmlns:p14="http://schemas.microsoft.com/office/powerpoint/2010/main" val="412297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41522C-2539-4DB4-B8DA-9277AC40534F}" type="slidenum">
              <a:rPr lang="en-US" altLang="en-US" smtClean="0"/>
              <a:pPr>
                <a:spcBef>
                  <a:spcPct val="0"/>
                </a:spcBef>
              </a:pPr>
              <a:t>20</a:t>
            </a:fld>
            <a:endParaRPr lang="en-US" altLang="en-US" smtClean="0"/>
          </a:p>
        </p:txBody>
      </p:sp>
    </p:spTree>
    <p:extLst>
      <p:ext uri="{BB962C8B-B14F-4D97-AF65-F5344CB8AC3E}">
        <p14:creationId xmlns:p14="http://schemas.microsoft.com/office/powerpoint/2010/main" val="892503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A9DDAE9-B43D-461F-9D8F-FD324A9EB6B9}" type="slidenum">
              <a:rPr lang="en-US" altLang="en-US" smtClean="0"/>
              <a:pPr>
                <a:spcBef>
                  <a:spcPct val="0"/>
                </a:spcBef>
              </a:pPr>
              <a:t>21</a:t>
            </a:fld>
            <a:endParaRPr lang="en-US" altLang="en-US" smtClean="0"/>
          </a:p>
        </p:txBody>
      </p:sp>
    </p:spTree>
    <p:extLst>
      <p:ext uri="{BB962C8B-B14F-4D97-AF65-F5344CB8AC3E}">
        <p14:creationId xmlns:p14="http://schemas.microsoft.com/office/powerpoint/2010/main" val="2494105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6CF098-9A24-4FF7-971A-D3ABC49246C5}" type="slidenum">
              <a:rPr lang="en-US" altLang="en-US" smtClean="0"/>
              <a:pPr>
                <a:spcBef>
                  <a:spcPct val="0"/>
                </a:spcBef>
              </a:pPr>
              <a:t>22</a:t>
            </a:fld>
            <a:endParaRPr lang="en-US" altLang="en-US" smtClean="0"/>
          </a:p>
        </p:txBody>
      </p:sp>
    </p:spTree>
    <p:extLst>
      <p:ext uri="{BB962C8B-B14F-4D97-AF65-F5344CB8AC3E}">
        <p14:creationId xmlns:p14="http://schemas.microsoft.com/office/powerpoint/2010/main" val="1407301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26B6C0-14CC-40BD-84E6-43E7F4B245DF}" type="slidenum">
              <a:rPr lang="en-US" altLang="en-US" smtClean="0"/>
              <a:pPr>
                <a:spcBef>
                  <a:spcPct val="0"/>
                </a:spcBef>
              </a:pPr>
              <a:t>23</a:t>
            </a:fld>
            <a:endParaRPr lang="en-US" altLang="en-US" smtClean="0"/>
          </a:p>
        </p:txBody>
      </p:sp>
    </p:spTree>
    <p:extLst>
      <p:ext uri="{BB962C8B-B14F-4D97-AF65-F5344CB8AC3E}">
        <p14:creationId xmlns:p14="http://schemas.microsoft.com/office/powerpoint/2010/main" val="678926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26AA683-5478-4B19-B470-8DD33D201758}" type="slidenum">
              <a:rPr lang="en-US" altLang="en-US" smtClean="0"/>
              <a:pPr>
                <a:spcBef>
                  <a:spcPct val="0"/>
                </a:spcBef>
              </a:pPr>
              <a:t>2</a:t>
            </a:fld>
            <a:endParaRPr lang="en-US" altLang="en-US" smtClean="0"/>
          </a:p>
        </p:txBody>
      </p:sp>
    </p:spTree>
    <p:extLst>
      <p:ext uri="{BB962C8B-B14F-4D97-AF65-F5344CB8AC3E}">
        <p14:creationId xmlns:p14="http://schemas.microsoft.com/office/powerpoint/2010/main" val="4175668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AECD91D-AF48-4C46-B2A8-5E553897E712}" type="slidenum">
              <a:rPr lang="en-US" altLang="en-US" smtClean="0"/>
              <a:pPr>
                <a:defRPr/>
              </a:pPr>
              <a:t>24</a:t>
            </a:fld>
            <a:endParaRPr lang="en-US" altLang="en-US"/>
          </a:p>
        </p:txBody>
      </p:sp>
    </p:spTree>
    <p:extLst>
      <p:ext uri="{BB962C8B-B14F-4D97-AF65-F5344CB8AC3E}">
        <p14:creationId xmlns:p14="http://schemas.microsoft.com/office/powerpoint/2010/main" val="803932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3C9677-3AD3-4F18-9BC4-C8C4AE7A43DA}" type="slidenum">
              <a:rPr lang="en-US" altLang="en-US" smtClean="0"/>
              <a:pPr>
                <a:spcBef>
                  <a:spcPct val="0"/>
                </a:spcBef>
              </a:pPr>
              <a:t>25</a:t>
            </a:fld>
            <a:endParaRPr lang="en-US" altLang="en-US" smtClean="0"/>
          </a:p>
        </p:txBody>
      </p:sp>
    </p:spTree>
    <p:extLst>
      <p:ext uri="{BB962C8B-B14F-4D97-AF65-F5344CB8AC3E}">
        <p14:creationId xmlns:p14="http://schemas.microsoft.com/office/powerpoint/2010/main" val="1482668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CA418C-34FA-4EA8-84A2-F3D81EF297B0}" type="slidenum">
              <a:rPr lang="en-US" altLang="en-US" smtClean="0">
                <a:latin typeface="Calibri" panose="020F0502020204030204" pitchFamily="34" charset="0"/>
              </a:rPr>
              <a:pPr/>
              <a:t>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666832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AECD91D-AF48-4C46-B2A8-5E553897E712}" type="slidenum">
              <a:rPr lang="en-US" altLang="en-US" smtClean="0"/>
              <a:pPr>
                <a:defRPr/>
              </a:pPr>
              <a:t>4</a:t>
            </a:fld>
            <a:endParaRPr lang="en-US" altLang="en-US"/>
          </a:p>
        </p:txBody>
      </p:sp>
    </p:spTree>
    <p:extLst>
      <p:ext uri="{BB962C8B-B14F-4D97-AF65-F5344CB8AC3E}">
        <p14:creationId xmlns:p14="http://schemas.microsoft.com/office/powerpoint/2010/main" val="589013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2104D3-2AE8-46D8-A3A4-EBD1E48F9E78}" type="slidenum">
              <a:rPr lang="en-US" altLang="en-US" smtClean="0">
                <a:latin typeface="Calibri" panose="020F0502020204030204" pitchFamily="34" charset="0"/>
              </a:rPr>
              <a:pPr/>
              <a:t>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925407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AECD91D-AF48-4C46-B2A8-5E553897E712}" type="slidenum">
              <a:rPr lang="en-US" altLang="en-US" smtClean="0"/>
              <a:pPr>
                <a:defRPr/>
              </a:pPr>
              <a:t>6</a:t>
            </a:fld>
            <a:endParaRPr lang="en-US" altLang="en-US"/>
          </a:p>
        </p:txBody>
      </p:sp>
    </p:spTree>
    <p:extLst>
      <p:ext uri="{BB962C8B-B14F-4D97-AF65-F5344CB8AC3E}">
        <p14:creationId xmlns:p14="http://schemas.microsoft.com/office/powerpoint/2010/main" val="2843153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DFBC58A-ED28-42FD-A7D3-94CBD0E188CF}" type="slidenum">
              <a:rPr lang="en-US" altLang="en-US" smtClean="0">
                <a:latin typeface="Calibri" panose="020F0502020204030204" pitchFamily="34" charset="0"/>
              </a:rPr>
              <a:pPr/>
              <a:t>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992359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AECD91D-AF48-4C46-B2A8-5E553897E712}" type="slidenum">
              <a:rPr lang="en-US" altLang="en-US" smtClean="0"/>
              <a:pPr>
                <a:defRPr/>
              </a:pPr>
              <a:t>8</a:t>
            </a:fld>
            <a:endParaRPr lang="en-US" altLang="en-US"/>
          </a:p>
        </p:txBody>
      </p:sp>
    </p:spTree>
    <p:extLst>
      <p:ext uri="{BB962C8B-B14F-4D97-AF65-F5344CB8AC3E}">
        <p14:creationId xmlns:p14="http://schemas.microsoft.com/office/powerpoint/2010/main" val="1219062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0C4789A7-8D77-4482-8B50-36B8D5EA48CD}" type="slidenum">
              <a:rPr lang="en-US" altLang="en-US"/>
              <a:pPr>
                <a:spcBef>
                  <a:spcPct val="0"/>
                </a:spcBef>
              </a:pPr>
              <a:t>9</a:t>
            </a:fld>
            <a:endParaRPr lang="en-US" altLang="en-US"/>
          </a:p>
        </p:txBody>
      </p:sp>
    </p:spTree>
    <p:extLst>
      <p:ext uri="{BB962C8B-B14F-4D97-AF65-F5344CB8AC3E}">
        <p14:creationId xmlns:p14="http://schemas.microsoft.com/office/powerpoint/2010/main" val="2642420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cs typeface="Arial" charset="0"/>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cs typeface="Arial" charset="0"/>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cs typeface="Arial" charset="0"/>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FD526237-226D-4B89-8AF5-CA892C522D54}" type="datetimeFigureOut">
              <a:rPr lang="en-US"/>
              <a:pPr>
                <a:defRPr/>
              </a:pPr>
              <a:t>2/16/2017</a:t>
            </a:fld>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4DDBB503-D4B2-40BE-8184-4E762E808036}" type="slidenum">
              <a:rPr lang="en-US" altLang="en-US"/>
              <a:pPr>
                <a:defRPr/>
              </a:pPr>
              <a:t>‹#›</a:t>
            </a:fld>
            <a:endParaRPr lang="en-US" altLang="en-US"/>
          </a:p>
        </p:txBody>
      </p:sp>
    </p:spTree>
    <p:extLst>
      <p:ext uri="{BB962C8B-B14F-4D97-AF65-F5344CB8AC3E}">
        <p14:creationId xmlns:p14="http://schemas.microsoft.com/office/powerpoint/2010/main" val="177863876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7A9B08F-3D32-4779-B36D-9F393EF84A24}" type="datetimeFigureOut">
              <a:rPr lang="en-US"/>
              <a:pPr>
                <a:defRPr/>
              </a:pPr>
              <a:t>2/16/2017</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16D94DB-2B2C-4DA7-AE21-BE1A152A72F9}" type="slidenum">
              <a:rPr lang="en-US" altLang="en-US"/>
              <a:pPr>
                <a:defRPr/>
              </a:pPr>
              <a:t>‹#›</a:t>
            </a:fld>
            <a:endParaRPr lang="en-US" altLang="en-US"/>
          </a:p>
        </p:txBody>
      </p:sp>
    </p:spTree>
    <p:extLst>
      <p:ext uri="{BB962C8B-B14F-4D97-AF65-F5344CB8AC3E}">
        <p14:creationId xmlns:p14="http://schemas.microsoft.com/office/powerpoint/2010/main" val="3391565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cs typeface="Arial" charset="0"/>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cs typeface="Arial" charset="0"/>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cs typeface="Arial" charset="0"/>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291C7C2E-2B94-4A79-B633-7DFA223ECCA8}" type="datetimeFigureOut">
              <a:rPr lang="en-US"/>
              <a:pPr>
                <a:defRPr/>
              </a:pPr>
              <a:t>2/16/2017</a:t>
            </a:fld>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367FE650-AF99-4E43-AFB9-CCF1086B76EB}" type="slidenum">
              <a:rPr lang="en-US" altLang="en-US"/>
              <a:pPr>
                <a:defRPr/>
              </a:pPr>
              <a:t>‹#›</a:t>
            </a:fld>
            <a:endParaRPr lang="en-US" altLang="en-US"/>
          </a:p>
        </p:txBody>
      </p:sp>
    </p:spTree>
    <p:extLst>
      <p:ext uri="{BB962C8B-B14F-4D97-AF65-F5344CB8AC3E}">
        <p14:creationId xmlns:p14="http://schemas.microsoft.com/office/powerpoint/2010/main" val="63166425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48307FE-31E7-4CFD-9ED2-4630F24AADDF}" type="datetimeFigureOut">
              <a:rPr lang="en-US"/>
              <a:pPr>
                <a:defRPr/>
              </a:pPr>
              <a:t>2/16/2017</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4397A05-B804-4592-B48C-4C121EB125E9}" type="slidenum">
              <a:rPr lang="en-US" altLang="en-US"/>
              <a:pPr>
                <a:defRPr/>
              </a:pPr>
              <a:t>‹#›</a:t>
            </a:fld>
            <a:endParaRPr lang="en-US" altLang="en-US"/>
          </a:p>
        </p:txBody>
      </p:sp>
    </p:spTree>
    <p:extLst>
      <p:ext uri="{BB962C8B-B14F-4D97-AF65-F5344CB8AC3E}">
        <p14:creationId xmlns:p14="http://schemas.microsoft.com/office/powerpoint/2010/main" val="1581063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cs typeface="Arial" charset="0"/>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cs typeface="Arial" charset="0"/>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cs typeface="Arial" charset="0"/>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6FC862F4-3DB2-42BC-94BD-DE135D4B6D16}" type="datetimeFigureOut">
              <a:rPr lang="en-US"/>
              <a:pPr>
                <a:defRPr/>
              </a:pPr>
              <a:t>2/16/2017</a:t>
            </a:fld>
            <a:endParaRPr lang="en-US" dirty="0"/>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lvl1pPr>
          </a:lstStyle>
          <a:p>
            <a:pPr>
              <a:defRPr/>
            </a:pPr>
            <a:fld id="{59A4E178-EE12-4CAE-B407-6D0E9ABA011D}" type="slidenum">
              <a:rPr lang="en-US" altLang="en-US"/>
              <a:pPr>
                <a:defRPr/>
              </a:pPr>
              <a:t>‹#›</a:t>
            </a:fld>
            <a:endParaRPr lang="en-US" alt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91019916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DD09E9D-B02D-4A38-8299-A8AB5B18A837}" type="datetimeFigureOut">
              <a:rPr lang="en-US"/>
              <a:pPr>
                <a:defRPr/>
              </a:pPr>
              <a:t>2/16/2017</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387C717-AC9F-4302-A627-A1F0AAA9C2C5}" type="slidenum">
              <a:rPr lang="en-US" altLang="en-US"/>
              <a:pPr>
                <a:defRPr/>
              </a:pPr>
              <a:t>‹#›</a:t>
            </a:fld>
            <a:endParaRPr lang="en-US" altLang="en-US"/>
          </a:p>
        </p:txBody>
      </p:sp>
    </p:spTree>
    <p:extLst>
      <p:ext uri="{BB962C8B-B14F-4D97-AF65-F5344CB8AC3E}">
        <p14:creationId xmlns:p14="http://schemas.microsoft.com/office/powerpoint/2010/main" val="2709503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7FF45D15-C9F7-46CB-9C61-49DB51F8AE1D}" type="datetimeFigureOut">
              <a:rPr lang="en-US"/>
              <a:pPr>
                <a:defRPr/>
              </a:pPr>
              <a:t>2/16/2017</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3F52ED4C-2C7A-4E62-9BDB-01C9FF8F07BD}" type="slidenum">
              <a:rPr lang="en-US" altLang="en-US"/>
              <a:pPr>
                <a:defRPr/>
              </a:pPr>
              <a:t>‹#›</a:t>
            </a:fld>
            <a:endParaRPr lang="en-US" altLang="en-US"/>
          </a:p>
        </p:txBody>
      </p:sp>
    </p:spTree>
    <p:extLst>
      <p:ext uri="{BB962C8B-B14F-4D97-AF65-F5344CB8AC3E}">
        <p14:creationId xmlns:p14="http://schemas.microsoft.com/office/powerpoint/2010/main" val="3390335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9214EE1A-7700-4E31-95D3-9AC0CFB27706}" type="datetimeFigureOut">
              <a:rPr lang="en-US"/>
              <a:pPr>
                <a:defRPr/>
              </a:pPr>
              <a:t>2/16/2017</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BDD724A0-7E61-45DE-AFAD-3914ED79A674}" type="slidenum">
              <a:rPr lang="en-US" altLang="en-US"/>
              <a:pPr>
                <a:defRPr/>
              </a:pPr>
              <a:t>‹#›</a:t>
            </a:fld>
            <a:endParaRPr lang="en-US" altLang="en-US"/>
          </a:p>
        </p:txBody>
      </p:sp>
    </p:spTree>
    <p:extLst>
      <p:ext uri="{BB962C8B-B14F-4D97-AF65-F5344CB8AC3E}">
        <p14:creationId xmlns:p14="http://schemas.microsoft.com/office/powerpoint/2010/main" val="3695625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5B1EAB6-E78C-4B43-8ECE-F8F0764A612E}" type="datetimeFigureOut">
              <a:rPr lang="en-US"/>
              <a:pPr>
                <a:defRPr/>
              </a:pPr>
              <a:t>2/16/2017</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465DACE9-6738-497F-8D16-9A3B9822EFFB}" type="slidenum">
              <a:rPr lang="en-US" altLang="en-US"/>
              <a:pPr>
                <a:defRPr/>
              </a:pPr>
              <a:t>‹#›</a:t>
            </a:fld>
            <a:endParaRPr lang="en-US" altLang="en-US"/>
          </a:p>
        </p:txBody>
      </p:sp>
    </p:spTree>
    <p:extLst>
      <p:ext uri="{BB962C8B-B14F-4D97-AF65-F5344CB8AC3E}">
        <p14:creationId xmlns:p14="http://schemas.microsoft.com/office/powerpoint/2010/main" val="823787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CC420FAF-FD62-48DD-82EF-8484AE5DF3EE}" type="datetimeFigureOut">
              <a:rPr lang="en-US"/>
              <a:pPr>
                <a:defRPr/>
              </a:pPr>
              <a:t>2/16/2017</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5DCD801-0183-465D-B63C-6141CD915056}" type="slidenum">
              <a:rPr lang="en-US" altLang="en-US"/>
              <a:pPr>
                <a:defRPr/>
              </a:pPr>
              <a:t>‹#›</a:t>
            </a:fld>
            <a:endParaRPr lang="en-US" altLang="en-US"/>
          </a:p>
        </p:txBody>
      </p:sp>
    </p:spTree>
    <p:extLst>
      <p:ext uri="{BB962C8B-B14F-4D97-AF65-F5344CB8AC3E}">
        <p14:creationId xmlns:p14="http://schemas.microsoft.com/office/powerpoint/2010/main" val="1708153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cs typeface="Arial" charset="0"/>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cs typeface="Arial" charset="0"/>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cs typeface="Arial" charset="0"/>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cs typeface="Arial" charset="0"/>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a:lstStyle>
            <a:lvl1pPr>
              <a:defRPr/>
            </a:lvl1pPr>
          </a:lstStyle>
          <a:p>
            <a:pPr>
              <a:defRPr/>
            </a:pPr>
            <a:fld id="{F86EFA69-B1C1-464C-A0F7-39DBB63E99A0}" type="datetimeFigureOut">
              <a:rPr lang="en-US"/>
              <a:pPr>
                <a:defRPr/>
              </a:pPr>
              <a:t>2/16/2017</a:t>
            </a:fld>
            <a:endParaRPr lang="en-US" dirty="0"/>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pPr>
              <a:defRPr/>
            </a:pPr>
            <a:fld id="{D72E272A-8AF6-494A-9BCF-30E26CD5D1A9}" type="slidenum">
              <a:rPr lang="en-US" altLang="en-US"/>
              <a:pPr>
                <a:defRPr/>
              </a:pPr>
              <a:t>‹#›</a:t>
            </a:fld>
            <a:endParaRPr lang="en-US" altLang="en-US"/>
          </a:p>
        </p:txBody>
      </p:sp>
      <p:sp>
        <p:nvSpPr>
          <p:cNvPr id="11" name="Footer Placeholder 13"/>
          <p:cNvSpPr>
            <a:spLocks noGrp="1"/>
          </p:cNvSpPr>
          <p:nvPr>
            <p:ph type="ftr" sz="quarter" idx="12"/>
          </p:nvPr>
        </p:nvSpPr>
        <p:spPr>
          <a:xfrm>
            <a:off x="1600200" y="6248400"/>
            <a:ext cx="4572000" cy="365125"/>
          </a:xfrm>
        </p:spPr>
        <p:txBody>
          <a:bodyPr/>
          <a:lstStyle>
            <a:lvl1pPr>
              <a:defRPr/>
            </a:lvl1pPr>
          </a:lstStyle>
          <a:p>
            <a:pPr>
              <a:defRPr/>
            </a:pPr>
            <a:endParaRPr lang="en-US"/>
          </a:p>
        </p:txBody>
      </p:sp>
    </p:spTree>
    <p:extLst>
      <p:ext uri="{BB962C8B-B14F-4D97-AF65-F5344CB8AC3E}">
        <p14:creationId xmlns:p14="http://schemas.microsoft.com/office/powerpoint/2010/main" val="264578951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latin typeface="Tw Cen MT" pitchFamily="34" charset="0"/>
                <a:cs typeface="Arial" charset="0"/>
              </a:defRPr>
            </a:lvl1pPr>
          </a:lstStyle>
          <a:p>
            <a:pPr>
              <a:defRPr/>
            </a:pPr>
            <a:fld id="{71408662-B740-4F91-8DF8-7E30B0F446BA}" type="datetimeFigureOut">
              <a:rPr lang="en-US"/>
              <a:pPr>
                <a:defRPr/>
              </a:pPr>
              <a:t>2/16/2017</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latin typeface="Tw Cen MT" pitchFamily="34" charset="0"/>
                <a:cs typeface="Arial" charset="0"/>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cs typeface="Arial" charset="0"/>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cs typeface="Arial" charset="0"/>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cs typeface="Arial" charset="0"/>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latin typeface="Tw Cen MT" panose="020B0602020104020603" pitchFamily="34" charset="0"/>
              </a:defRPr>
            </a:lvl1pPr>
          </a:lstStyle>
          <a:p>
            <a:pPr>
              <a:defRPr/>
            </a:pPr>
            <a:fld id="{21AEC388-5EFD-48AD-990D-F954744BFFE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27" r:id="rId1"/>
    <p:sldLayoutId id="2147483921" r:id="rId2"/>
    <p:sldLayoutId id="2147483928" r:id="rId3"/>
    <p:sldLayoutId id="2147483922" r:id="rId4"/>
    <p:sldLayoutId id="2147483923" r:id="rId5"/>
    <p:sldLayoutId id="2147483924" r:id="rId6"/>
    <p:sldLayoutId id="2147483929" r:id="rId7"/>
    <p:sldLayoutId id="2147483925" r:id="rId8"/>
    <p:sldLayoutId id="2147483930" r:id="rId9"/>
    <p:sldLayoutId id="2147483926" r:id="rId10"/>
    <p:sldLayoutId id="2147483931"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939070"/>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60254D"/>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hyperlink" Target="http://www.imageenvision.com/stock_photo/details/0027-0808-2315-1959/friendly_nurse" TargetMode="External"/><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ved=0ahUKEwiMgvqlmKzRAhUG0GMKHVtYCLQQjRwIBw&amp;url=http://www.usnews.com/education/blogs/international-student-counsel/2014/12/09/4-ways-studying-in-the-us-challenges-students&amp;psig=AFQjCNFTPYrFAesPaE6tgQDXyoqAqJOr7A&amp;ust=1483746357735656" TargetMode="External"/><Relationship Id="rId5" Type="http://schemas.openxmlformats.org/officeDocument/2006/relationships/image" Target="../media/image13.jpeg"/><Relationship Id="rId4" Type="http://schemas.openxmlformats.org/officeDocument/2006/relationships/hyperlink" Target="http://www.google.com/url?sa=i&amp;rct=j&amp;q=&amp;esrc=s&amp;source=images&amp;cd=&amp;cad=rja&amp;uact=8&amp;ved=0ahUKEwj2yuiFmKzRAhUG-2MKHcLJC6MQjRwIBQ&amp;url=http://www.nhsbsa.nhs.uk/Students/816.aspx&amp;psig=AFQjCNFoh806UwE-Gk6qNo_4PPiX8SvNug&amp;ust=148374635741737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hyperlink" Target="http://www.imageenvision.com/stock_photo/details/0027-0808-2315-1959/friendly_nurse" TargetMode="External"/><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ved=0ahUKEwiMgvqlmKzRAhUG0GMKHVtYCLQQjRwIBw&amp;url=http://www.usnews.com/education/blogs/international-student-counsel/2014/12/09/4-ways-studying-in-the-us-challenges-students&amp;psig=AFQjCNFTPYrFAesPaE6tgQDXyoqAqJOr7A&amp;ust=1483746357735656" TargetMode="External"/><Relationship Id="rId5" Type="http://schemas.openxmlformats.org/officeDocument/2006/relationships/image" Target="../media/image13.jpeg"/><Relationship Id="rId4" Type="http://schemas.openxmlformats.org/officeDocument/2006/relationships/hyperlink" Target="http://www.google.com/url?sa=i&amp;rct=j&amp;q=&amp;esrc=s&amp;source=images&amp;cd=&amp;cad=rja&amp;uact=8&amp;ved=0ahUKEwj2yuiFmKzRAhUG-2MKHcLJC6MQjRwIBQ&amp;url=http://www.nhsbsa.nhs.uk/Students/816.aspx&amp;psig=AFQjCNFoh806UwE-Gk6qNo_4PPiX8SvNug&amp;ust=1483746357417379"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eaLnBrk="1" fontAlgn="auto" hangingPunct="1">
              <a:spcAft>
                <a:spcPts val="0"/>
              </a:spcAft>
              <a:defRPr/>
            </a:pPr>
            <a:r>
              <a:rPr lang="en-US" dirty="0" smtClean="0"/>
              <a:t>Budget Factors</a:t>
            </a:r>
            <a:endParaRPr lang="en-US" dirty="0"/>
          </a:p>
        </p:txBody>
      </p:sp>
      <p:sp>
        <p:nvSpPr>
          <p:cNvPr id="9219" name="Subtitle 2"/>
          <p:cNvSpPr>
            <a:spLocks noGrp="1"/>
          </p:cNvSpPr>
          <p:nvPr>
            <p:ph type="subTitle" idx="1"/>
          </p:nvPr>
        </p:nvSpPr>
        <p:spPr>
          <a:xfrm>
            <a:off x="2362200" y="6049963"/>
            <a:ext cx="6705600" cy="685800"/>
          </a:xfrm>
        </p:spPr>
        <p:txBody>
          <a:bodyPr>
            <a:normAutofit fontScale="92500"/>
          </a:bodyPr>
          <a:lstStyle/>
          <a:p>
            <a:pPr eaLnBrk="1" hangingPunct="1">
              <a:defRPr/>
            </a:pPr>
            <a:r>
              <a:rPr lang="en-US" altLang="en-US" dirty="0" smtClean="0"/>
              <a:t>GCCCD Governing Board Meeting – January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7800" y="565150"/>
            <a:ext cx="8610600" cy="882650"/>
          </a:xfrm>
        </p:spPr>
        <p:txBody>
          <a:bodyPr>
            <a:normAutofit/>
          </a:bodyPr>
          <a:lstStyle/>
          <a:p>
            <a:pPr algn="ctr"/>
            <a:r>
              <a:rPr lang="en-US" altLang="en-US" sz="4800" dirty="0" smtClean="0"/>
              <a:t>FTES Calculation </a:t>
            </a:r>
          </a:p>
        </p:txBody>
      </p:sp>
      <p:sp>
        <p:nvSpPr>
          <p:cNvPr id="17413" name="Text Placeholder 4"/>
          <p:cNvSpPr>
            <a:spLocks noGrp="1"/>
          </p:cNvSpPr>
          <p:nvPr>
            <p:ph type="body" idx="1"/>
          </p:nvPr>
        </p:nvSpPr>
        <p:spPr>
          <a:xfrm>
            <a:off x="297885" y="1493838"/>
            <a:ext cx="4290556" cy="639762"/>
          </a:xfrm>
        </p:spPr>
        <p:txBody>
          <a:bodyPr>
            <a:normAutofit/>
          </a:bodyPr>
          <a:lstStyle/>
          <a:p>
            <a:pPr algn="ctr"/>
            <a:r>
              <a:rPr lang="en-US" altLang="en-US" dirty="0" smtClean="0"/>
              <a:t>Fall</a:t>
            </a:r>
          </a:p>
        </p:txBody>
      </p:sp>
      <p:sp>
        <p:nvSpPr>
          <p:cNvPr id="12" name="Text Placeholder 4"/>
          <p:cNvSpPr>
            <a:spLocks noGrp="1"/>
          </p:cNvSpPr>
          <p:nvPr>
            <p:ph type="body" sz="half" idx="3"/>
          </p:nvPr>
        </p:nvSpPr>
        <p:spPr>
          <a:xfrm>
            <a:off x="4788922" y="1493838"/>
            <a:ext cx="4290556" cy="639762"/>
          </a:xfrm>
        </p:spPr>
        <p:txBody>
          <a:bodyPr>
            <a:normAutofit/>
          </a:bodyPr>
          <a:lstStyle/>
          <a:p>
            <a:pPr algn="ctr"/>
            <a:r>
              <a:rPr lang="en-US" altLang="en-US" dirty="0" smtClean="0"/>
              <a:t>Spring	</a:t>
            </a:r>
          </a:p>
        </p:txBody>
      </p:sp>
      <p:sp>
        <p:nvSpPr>
          <p:cNvPr id="17411" name="Content Placeholder 2"/>
          <p:cNvSpPr>
            <a:spLocks noGrp="1"/>
          </p:cNvSpPr>
          <p:nvPr>
            <p:ph sz="quarter" idx="2"/>
          </p:nvPr>
        </p:nvSpPr>
        <p:spPr/>
        <p:txBody>
          <a:bodyPr/>
          <a:lstStyle/>
          <a:p>
            <a:endParaRPr lang="en-US" altLang="en-US" sz="1800" dirty="0" smtClean="0"/>
          </a:p>
          <a:p>
            <a:endParaRPr lang="en-US" altLang="en-US" sz="1800" dirty="0" smtClean="0"/>
          </a:p>
          <a:p>
            <a:endParaRPr lang="en-US" altLang="en-US" sz="1800" dirty="0" smtClean="0"/>
          </a:p>
          <a:p>
            <a:endParaRPr lang="en-US" altLang="en-US" sz="1800" dirty="0" smtClean="0"/>
          </a:p>
          <a:p>
            <a:endParaRPr lang="en-US" altLang="en-US" dirty="0" smtClean="0"/>
          </a:p>
        </p:txBody>
      </p:sp>
      <p:sp>
        <p:nvSpPr>
          <p:cNvPr id="17415" name="Rectangle 7"/>
          <p:cNvSpPr>
            <a:spLocks noChangeArrowheads="1"/>
          </p:cNvSpPr>
          <p:nvPr/>
        </p:nvSpPr>
        <p:spPr bwMode="auto">
          <a:xfrm>
            <a:off x="1053029" y="5245894"/>
            <a:ext cx="71628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dirty="0" smtClean="0"/>
              <a:t>5 classes x 3 hours x 35 weeks = 525 Instruction Hours</a:t>
            </a:r>
            <a:endParaRPr lang="en-US" altLang="en-US" sz="2800" dirty="0"/>
          </a:p>
          <a:p>
            <a:pPr algn="ctr" eaLnBrk="1" hangingPunct="1"/>
            <a:endParaRPr lang="en-US" altLang="en-US" dirty="0"/>
          </a:p>
        </p:txBody>
      </p:sp>
      <p:pic>
        <p:nvPicPr>
          <p:cNvPr id="17417" name="Content Placeholder 4"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640720"/>
            <a:ext cx="3418609" cy="15383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418" name="Content Placeholder 4"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91101" y="2676525"/>
            <a:ext cx="3464190" cy="15383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10000" y="4629090"/>
            <a:ext cx="1676400" cy="461665"/>
          </a:xfrm>
          <a:prstGeom prst="rect">
            <a:avLst/>
          </a:prstGeom>
          <a:noFill/>
        </p:spPr>
        <p:txBody>
          <a:bodyPr wrap="square" rtlCol="0">
            <a:spAutoFit/>
          </a:bodyPr>
          <a:lstStyle/>
          <a:p>
            <a:r>
              <a:rPr lang="en-US" sz="2000" dirty="0" smtClean="0"/>
              <a:t>        </a:t>
            </a:r>
            <a:r>
              <a:rPr lang="en-US" sz="2400" dirty="0" smtClean="0"/>
              <a:t>Mike</a:t>
            </a:r>
            <a:endParaRPr lang="en-US" sz="2400" dirty="0"/>
          </a:p>
        </p:txBody>
      </p:sp>
    </p:spTree>
    <p:extLst>
      <p:ext uri="{BB962C8B-B14F-4D97-AF65-F5344CB8AC3E}">
        <p14:creationId xmlns:p14="http://schemas.microsoft.com/office/powerpoint/2010/main" val="1565801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457200"/>
            <a:ext cx="7772400" cy="1143000"/>
          </a:xfrm>
        </p:spPr>
        <p:txBody>
          <a:bodyPr/>
          <a:lstStyle/>
          <a:p>
            <a:r>
              <a:rPr lang="en-US" altLang="en-US" sz="3200" dirty="0" smtClean="0"/>
              <a:t> </a:t>
            </a:r>
            <a:endParaRPr lang="en-US" sz="3200" dirty="0" smtClean="0">
              <a:effectLst/>
            </a:endParaRPr>
          </a:p>
        </p:txBody>
      </p:sp>
      <p:sp>
        <p:nvSpPr>
          <p:cNvPr id="5" name="Rectangle 3"/>
          <p:cNvSpPr txBox="1">
            <a:spLocks noChangeArrowheads="1"/>
          </p:cNvSpPr>
          <p:nvPr/>
        </p:nvSpPr>
        <p:spPr bwMode="auto">
          <a:xfrm>
            <a:off x="0" y="990600"/>
            <a:ext cx="8915400" cy="5791200"/>
          </a:xfrm>
          <a:prstGeom prst="rect">
            <a:avLst/>
          </a:prstGeom>
          <a:noFill/>
          <a:ln w="9525">
            <a:noFill/>
            <a:miter lim="800000"/>
            <a:headEnd/>
            <a:tailEnd/>
          </a:ln>
          <a:effectLst/>
        </p:spPr>
        <p:txBody>
          <a:bodyPr lIns="90487" tIns="44450" rIns="90487" bIns="44450">
            <a:prstTxWarp prst="textNoShape">
              <a:avLst/>
            </a:prstTxWarp>
          </a:bodyPr>
          <a:lstStyle/>
          <a:p>
            <a:pPr marL="342900" indent="-342900">
              <a:spcBef>
                <a:spcPct val="20000"/>
              </a:spcBef>
              <a:buClr>
                <a:schemeClr val="hlink"/>
              </a:buClr>
              <a:buSzPct val="130000"/>
              <a:buFont typeface="Wingdings" charset="2"/>
              <a:buNone/>
            </a:pPr>
            <a:r>
              <a:rPr lang="en-US" sz="1400" b="0" dirty="0">
                <a:latin typeface="Comic Sans MS" charset="0"/>
                <a:ea typeface="ＭＳ Ｐゴシック" charset="-128"/>
                <a:cs typeface="ＭＳ Ｐゴシック" charset="-128"/>
              </a:rPr>
              <a:t>	</a:t>
            </a:r>
          </a:p>
        </p:txBody>
      </p:sp>
      <p:sp>
        <p:nvSpPr>
          <p:cNvPr id="27652" name="Rectangle 4"/>
          <p:cNvSpPr>
            <a:spLocks noChangeArrowheads="1"/>
          </p:cNvSpPr>
          <p:nvPr/>
        </p:nvSpPr>
        <p:spPr bwMode="auto">
          <a:xfrm>
            <a:off x="1011715" y="4632325"/>
            <a:ext cx="1457325" cy="1082675"/>
          </a:xfrm>
          <a:prstGeom prst="rect">
            <a:avLst/>
          </a:prstGeom>
          <a:noFill/>
          <a:ln w="12700">
            <a:noFill/>
            <a:miter lim="800000"/>
            <a:headEnd/>
            <a:tailEnd/>
          </a:ln>
        </p:spPr>
        <p:txBody>
          <a:bodyPr wrap="none">
            <a:prstTxWarp prst="textNoShape">
              <a:avLst/>
            </a:prstTxWarp>
            <a:spAutoFit/>
          </a:bodyPr>
          <a:lstStyle/>
          <a:p>
            <a:pPr algn="ctr"/>
            <a:r>
              <a:rPr lang="en-US" dirty="0">
                <a:latin typeface="Comic Sans MS" charset="0"/>
              </a:rPr>
              <a:t>9 hours</a:t>
            </a:r>
          </a:p>
          <a:p>
            <a:pPr algn="ctr"/>
            <a:r>
              <a:rPr lang="en-US" sz="1600" dirty="0">
                <a:latin typeface="Comic Sans MS" charset="0"/>
              </a:rPr>
              <a:t>Microbiology</a:t>
            </a:r>
          </a:p>
          <a:p>
            <a:pPr algn="ctr"/>
            <a:r>
              <a:rPr lang="en-US" sz="1600" dirty="0">
                <a:latin typeface="Comic Sans MS" charset="0"/>
              </a:rPr>
              <a:t>Lecture &amp; lab</a:t>
            </a:r>
          </a:p>
        </p:txBody>
      </p:sp>
      <p:sp>
        <p:nvSpPr>
          <p:cNvPr id="27654" name="Rectangle 6"/>
          <p:cNvSpPr>
            <a:spLocks noChangeArrowheads="1"/>
          </p:cNvSpPr>
          <p:nvPr/>
        </p:nvSpPr>
        <p:spPr bwMode="auto">
          <a:xfrm>
            <a:off x="6787092" y="4794647"/>
            <a:ext cx="1061508" cy="615553"/>
          </a:xfrm>
          <a:prstGeom prst="rect">
            <a:avLst/>
          </a:prstGeom>
          <a:noFill/>
          <a:ln w="12700">
            <a:noFill/>
            <a:miter lim="800000"/>
            <a:headEnd/>
            <a:tailEnd/>
          </a:ln>
        </p:spPr>
        <p:txBody>
          <a:bodyPr wrap="none">
            <a:prstTxWarp prst="textNoShape">
              <a:avLst/>
            </a:prstTxWarp>
            <a:spAutoFit/>
          </a:bodyPr>
          <a:lstStyle/>
          <a:p>
            <a:pPr algn="ctr"/>
            <a:r>
              <a:rPr lang="en-US" dirty="0">
                <a:latin typeface="Comic Sans MS" charset="0"/>
              </a:rPr>
              <a:t>3 hours </a:t>
            </a:r>
          </a:p>
          <a:p>
            <a:pPr algn="ctr"/>
            <a:r>
              <a:rPr lang="en-US" sz="1600" dirty="0" smtClean="0">
                <a:latin typeface="Comic Sans MS" charset="0"/>
              </a:rPr>
              <a:t>Algebra </a:t>
            </a:r>
            <a:endParaRPr lang="en-US" dirty="0">
              <a:latin typeface="Comic Sans MS" charset="0"/>
            </a:endParaRPr>
          </a:p>
        </p:txBody>
      </p:sp>
      <p:sp>
        <p:nvSpPr>
          <p:cNvPr id="27655" name="Rectangle 7"/>
          <p:cNvSpPr>
            <a:spLocks noChangeArrowheads="1"/>
          </p:cNvSpPr>
          <p:nvPr/>
        </p:nvSpPr>
        <p:spPr bwMode="auto">
          <a:xfrm>
            <a:off x="3790502" y="4794647"/>
            <a:ext cx="1162498" cy="615553"/>
          </a:xfrm>
          <a:prstGeom prst="rect">
            <a:avLst/>
          </a:prstGeom>
          <a:noFill/>
          <a:ln w="12700">
            <a:noFill/>
            <a:miter lim="800000"/>
            <a:headEnd/>
            <a:tailEnd/>
          </a:ln>
        </p:spPr>
        <p:txBody>
          <a:bodyPr wrap="none">
            <a:prstTxWarp prst="textNoShape">
              <a:avLst/>
            </a:prstTxWarp>
            <a:spAutoFit/>
          </a:bodyPr>
          <a:lstStyle/>
          <a:p>
            <a:pPr algn="ctr"/>
            <a:r>
              <a:rPr lang="en-US" dirty="0">
                <a:latin typeface="Comic Sans MS" charset="0"/>
              </a:rPr>
              <a:t>3 hours</a:t>
            </a:r>
          </a:p>
          <a:p>
            <a:pPr algn="ctr"/>
            <a:r>
              <a:rPr lang="en-US" sz="1600" dirty="0" smtClean="0">
                <a:latin typeface="Comic Sans MS" charset="0"/>
              </a:rPr>
              <a:t>Economics</a:t>
            </a:r>
            <a:endParaRPr lang="en-US" sz="1600" dirty="0">
              <a:latin typeface="Comic Sans MS" charset="0"/>
            </a:endParaRPr>
          </a:p>
        </p:txBody>
      </p:sp>
      <p:sp>
        <p:nvSpPr>
          <p:cNvPr id="27656" name="Rectangle 8"/>
          <p:cNvSpPr>
            <a:spLocks noChangeArrowheads="1"/>
          </p:cNvSpPr>
          <p:nvPr/>
        </p:nvSpPr>
        <p:spPr bwMode="auto">
          <a:xfrm>
            <a:off x="2794000" y="4892675"/>
            <a:ext cx="330200" cy="517525"/>
          </a:xfrm>
          <a:prstGeom prst="rect">
            <a:avLst/>
          </a:prstGeom>
          <a:noFill/>
          <a:ln w="12700">
            <a:noFill/>
            <a:miter lim="800000"/>
            <a:headEnd/>
            <a:tailEnd/>
          </a:ln>
        </p:spPr>
        <p:txBody>
          <a:bodyPr wrap="none">
            <a:prstTxWarp prst="textNoShape">
              <a:avLst/>
            </a:prstTxWarp>
            <a:spAutoFit/>
          </a:bodyPr>
          <a:lstStyle/>
          <a:p>
            <a:r>
              <a:rPr lang="en-US" dirty="0">
                <a:latin typeface="Comic Sans MS" charset="0"/>
              </a:rPr>
              <a:t>+</a:t>
            </a:r>
          </a:p>
        </p:txBody>
      </p:sp>
      <p:sp>
        <p:nvSpPr>
          <p:cNvPr id="27657" name="Rectangle 9"/>
          <p:cNvSpPr>
            <a:spLocks noChangeArrowheads="1"/>
          </p:cNvSpPr>
          <p:nvPr/>
        </p:nvSpPr>
        <p:spPr bwMode="auto">
          <a:xfrm>
            <a:off x="5765800" y="4816475"/>
            <a:ext cx="330200" cy="517525"/>
          </a:xfrm>
          <a:prstGeom prst="rect">
            <a:avLst/>
          </a:prstGeom>
          <a:noFill/>
          <a:ln w="12700">
            <a:noFill/>
            <a:miter lim="800000"/>
            <a:headEnd/>
            <a:tailEnd/>
          </a:ln>
        </p:spPr>
        <p:txBody>
          <a:bodyPr wrap="none">
            <a:prstTxWarp prst="textNoShape">
              <a:avLst/>
            </a:prstTxWarp>
            <a:spAutoFit/>
          </a:bodyPr>
          <a:lstStyle/>
          <a:p>
            <a:r>
              <a:rPr lang="en-US" dirty="0">
                <a:latin typeface="Comic Sans MS" charset="0"/>
              </a:rPr>
              <a:t>+</a:t>
            </a:r>
          </a:p>
        </p:txBody>
      </p:sp>
      <p:sp>
        <p:nvSpPr>
          <p:cNvPr id="27661" name="Rectangle 13"/>
          <p:cNvSpPr>
            <a:spLocks noChangeArrowheads="1"/>
          </p:cNvSpPr>
          <p:nvPr/>
        </p:nvSpPr>
        <p:spPr bwMode="auto">
          <a:xfrm>
            <a:off x="8324850" y="4860925"/>
            <a:ext cx="361950" cy="473075"/>
          </a:xfrm>
          <a:prstGeom prst="rect">
            <a:avLst/>
          </a:prstGeom>
          <a:noFill/>
          <a:ln w="12700">
            <a:noFill/>
            <a:miter lim="800000"/>
            <a:headEnd/>
            <a:tailEnd/>
          </a:ln>
        </p:spPr>
        <p:txBody>
          <a:bodyPr wrap="none">
            <a:prstTxWarp prst="textNoShape">
              <a:avLst/>
            </a:prstTxWarp>
            <a:spAutoFit/>
          </a:bodyPr>
          <a:lstStyle/>
          <a:p>
            <a:pPr algn="ctr"/>
            <a:r>
              <a:rPr lang="en-US" dirty="0"/>
              <a:t>=</a:t>
            </a:r>
          </a:p>
        </p:txBody>
      </p:sp>
      <p:sp>
        <p:nvSpPr>
          <p:cNvPr id="27662" name="Rectangle 14"/>
          <p:cNvSpPr>
            <a:spLocks noChangeArrowheads="1"/>
          </p:cNvSpPr>
          <p:nvPr/>
        </p:nvSpPr>
        <p:spPr bwMode="auto">
          <a:xfrm>
            <a:off x="1219200" y="3962400"/>
            <a:ext cx="771365" cy="307777"/>
          </a:xfrm>
          <a:prstGeom prst="rect">
            <a:avLst/>
          </a:prstGeom>
          <a:noFill/>
          <a:ln w="12700">
            <a:noFill/>
            <a:miter lim="800000"/>
            <a:headEnd/>
            <a:tailEnd/>
          </a:ln>
        </p:spPr>
        <p:txBody>
          <a:bodyPr wrap="none">
            <a:prstTxWarp prst="textNoShape">
              <a:avLst/>
            </a:prstTxWarp>
            <a:spAutoFit/>
          </a:bodyPr>
          <a:lstStyle/>
          <a:p>
            <a:r>
              <a:rPr lang="en-US" sz="1400" dirty="0" smtClean="0">
                <a:latin typeface="Comic Sans MS" charset="0"/>
              </a:rPr>
              <a:t>Debbie</a:t>
            </a:r>
            <a:endParaRPr lang="en-US" sz="1400" dirty="0">
              <a:latin typeface="Comic Sans MS" charset="0"/>
            </a:endParaRPr>
          </a:p>
        </p:txBody>
      </p:sp>
      <p:sp>
        <p:nvSpPr>
          <p:cNvPr id="27663" name="Rectangle 15"/>
          <p:cNvSpPr>
            <a:spLocks noChangeArrowheads="1"/>
          </p:cNvSpPr>
          <p:nvPr/>
        </p:nvSpPr>
        <p:spPr bwMode="auto">
          <a:xfrm>
            <a:off x="3810000" y="3962400"/>
            <a:ext cx="904415" cy="307777"/>
          </a:xfrm>
          <a:prstGeom prst="rect">
            <a:avLst/>
          </a:prstGeom>
          <a:noFill/>
          <a:ln w="12700">
            <a:noFill/>
            <a:miter lim="800000"/>
            <a:headEnd/>
            <a:tailEnd/>
          </a:ln>
        </p:spPr>
        <p:txBody>
          <a:bodyPr wrap="none">
            <a:prstTxWarp prst="textNoShape">
              <a:avLst/>
            </a:prstTxWarp>
            <a:spAutoFit/>
          </a:bodyPr>
          <a:lstStyle/>
          <a:p>
            <a:r>
              <a:rPr lang="en-US" sz="1400" dirty="0" smtClean="0">
                <a:latin typeface="Comic Sans MS" charset="0"/>
              </a:rPr>
              <a:t>Barbara </a:t>
            </a:r>
            <a:endParaRPr lang="en-US" sz="1400" dirty="0">
              <a:latin typeface="Comic Sans MS" charset="0"/>
            </a:endParaRPr>
          </a:p>
        </p:txBody>
      </p:sp>
      <p:sp>
        <p:nvSpPr>
          <p:cNvPr id="27664" name="Rectangle 16"/>
          <p:cNvSpPr>
            <a:spLocks noChangeArrowheads="1"/>
          </p:cNvSpPr>
          <p:nvPr/>
        </p:nvSpPr>
        <p:spPr bwMode="auto">
          <a:xfrm>
            <a:off x="6978478" y="3962400"/>
            <a:ext cx="641522" cy="307777"/>
          </a:xfrm>
          <a:prstGeom prst="rect">
            <a:avLst/>
          </a:prstGeom>
          <a:noFill/>
          <a:ln w="12700">
            <a:noFill/>
            <a:miter lim="800000"/>
            <a:headEnd/>
            <a:tailEnd/>
          </a:ln>
        </p:spPr>
        <p:txBody>
          <a:bodyPr wrap="none">
            <a:prstTxWarp prst="textNoShape">
              <a:avLst/>
            </a:prstTxWarp>
            <a:spAutoFit/>
          </a:bodyPr>
          <a:lstStyle/>
          <a:p>
            <a:r>
              <a:rPr lang="en-US" sz="1400" dirty="0" smtClean="0">
                <a:latin typeface="Comic Sans MS" charset="0"/>
              </a:rPr>
              <a:t>Larry</a:t>
            </a:r>
            <a:endParaRPr lang="en-US" sz="1400" dirty="0">
              <a:latin typeface="Comic Sans MS" charset="0"/>
            </a:endParaRPr>
          </a:p>
        </p:txBody>
      </p:sp>
      <p:pic>
        <p:nvPicPr>
          <p:cNvPr id="17" name="Picture 10" descr="Graphic - Friendly Nurse">
            <a:hlinkClick r:id="rId2"/>
          </p:cNvPr>
          <p:cNvPicPr>
            <a:picLocks noChangeAspect="1" noChangeArrowheads="1"/>
          </p:cNvPicPr>
          <p:nvPr/>
        </p:nvPicPr>
        <p:blipFill>
          <a:blip r:embed="rId3"/>
          <a:srcRect/>
          <a:stretch>
            <a:fillRect/>
          </a:stretch>
        </p:blipFill>
        <p:spPr bwMode="auto">
          <a:xfrm>
            <a:off x="838200" y="1982257"/>
            <a:ext cx="1364032" cy="1675342"/>
          </a:xfrm>
          <a:prstGeom prst="rect">
            <a:avLst/>
          </a:prstGeom>
          <a:noFill/>
          <a:ln w="9525">
            <a:noFill/>
            <a:miter lim="800000"/>
            <a:headEnd/>
            <a:tailEnd/>
          </a:ln>
        </p:spPr>
      </p:pic>
      <p:sp>
        <p:nvSpPr>
          <p:cNvPr id="18" name="Rectangle 5"/>
          <p:cNvSpPr>
            <a:spLocks noChangeArrowheads="1"/>
          </p:cNvSpPr>
          <p:nvPr/>
        </p:nvSpPr>
        <p:spPr bwMode="auto">
          <a:xfrm>
            <a:off x="3658941" y="6031468"/>
            <a:ext cx="2177199" cy="369332"/>
          </a:xfrm>
          <a:prstGeom prst="rect">
            <a:avLst/>
          </a:prstGeom>
          <a:noFill/>
          <a:ln w="12700">
            <a:noFill/>
            <a:miter lim="800000"/>
            <a:headEnd/>
            <a:tailEnd/>
          </a:ln>
        </p:spPr>
        <p:txBody>
          <a:bodyPr wrap="none">
            <a:prstTxWarp prst="textNoShape">
              <a:avLst/>
            </a:prstTxWarp>
            <a:spAutoFit/>
          </a:bodyPr>
          <a:lstStyle/>
          <a:p>
            <a:r>
              <a:rPr lang="en-US" dirty="0" smtClean="0">
                <a:latin typeface="Comic Sans MS" charset="0"/>
              </a:rPr>
              <a:t>15 Hours per week</a:t>
            </a:r>
            <a:endParaRPr lang="en-US" dirty="0">
              <a:latin typeface="Comic Sans MS" charset="0"/>
            </a:endParaRPr>
          </a:p>
        </p:txBody>
      </p:sp>
      <p:sp>
        <p:nvSpPr>
          <p:cNvPr id="19" name="Title 1"/>
          <p:cNvSpPr txBox="1">
            <a:spLocks/>
          </p:cNvSpPr>
          <p:nvPr/>
        </p:nvSpPr>
        <p:spPr>
          <a:xfrm>
            <a:off x="177800" y="381000"/>
            <a:ext cx="8610600" cy="88265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fontAlgn="auto">
              <a:spcAft>
                <a:spcPts val="0"/>
              </a:spcAft>
            </a:pPr>
            <a:r>
              <a:rPr lang="en-US" altLang="en-US" sz="4800" dirty="0" smtClean="0"/>
              <a:t>FTES Calculation </a:t>
            </a:r>
          </a:p>
        </p:txBody>
      </p:sp>
      <p:pic>
        <p:nvPicPr>
          <p:cNvPr id="34818" name="Picture 2" descr="https://encrypted-tbn3.gstatic.com/images?q=tbn:ANd9GcSVtyL1ls6H-OvLvY9Uc92MKhvFfxJ0mV3kkBJGqqgbcdp4EQ6o6KJM7p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189718"/>
            <a:ext cx="1356655" cy="1544082"/>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Related image">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29400" y="2123789"/>
            <a:ext cx="1243563" cy="1533810"/>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4"/>
          <p:cNvSpPr txBox="1">
            <a:spLocks/>
          </p:cNvSpPr>
          <p:nvPr/>
        </p:nvSpPr>
        <p:spPr>
          <a:xfrm>
            <a:off x="2990032" y="1397816"/>
            <a:ext cx="2539389" cy="557167"/>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fontAlgn="auto">
              <a:spcAft>
                <a:spcPts val="0"/>
              </a:spcAft>
              <a:buNone/>
            </a:pPr>
            <a:r>
              <a:rPr lang="en-US" altLang="en-US" sz="4000" dirty="0"/>
              <a:t>F</a:t>
            </a:r>
            <a:r>
              <a:rPr lang="en-US" altLang="en-US" sz="4000" dirty="0" smtClean="0"/>
              <a:t>all</a:t>
            </a:r>
          </a:p>
        </p:txBody>
      </p:sp>
    </p:spTree>
    <p:extLst>
      <p:ext uri="{BB962C8B-B14F-4D97-AF65-F5344CB8AC3E}">
        <p14:creationId xmlns:p14="http://schemas.microsoft.com/office/powerpoint/2010/main" val="1671986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457200"/>
            <a:ext cx="7772400" cy="1143000"/>
          </a:xfrm>
        </p:spPr>
        <p:txBody>
          <a:bodyPr/>
          <a:lstStyle/>
          <a:p>
            <a:r>
              <a:rPr lang="en-US" altLang="en-US" sz="3200" dirty="0" smtClean="0"/>
              <a:t> </a:t>
            </a:r>
            <a:endParaRPr lang="en-US" sz="3200" dirty="0" smtClean="0">
              <a:effectLst/>
            </a:endParaRPr>
          </a:p>
        </p:txBody>
      </p:sp>
      <p:sp>
        <p:nvSpPr>
          <p:cNvPr id="5" name="Rectangle 3"/>
          <p:cNvSpPr txBox="1">
            <a:spLocks noChangeArrowheads="1"/>
          </p:cNvSpPr>
          <p:nvPr/>
        </p:nvSpPr>
        <p:spPr bwMode="auto">
          <a:xfrm>
            <a:off x="0" y="990600"/>
            <a:ext cx="8915400" cy="5791200"/>
          </a:xfrm>
          <a:prstGeom prst="rect">
            <a:avLst/>
          </a:prstGeom>
          <a:noFill/>
          <a:ln w="9525">
            <a:noFill/>
            <a:miter lim="800000"/>
            <a:headEnd/>
            <a:tailEnd/>
          </a:ln>
          <a:effectLst/>
        </p:spPr>
        <p:txBody>
          <a:bodyPr lIns="90487" tIns="44450" rIns="90487" bIns="44450">
            <a:prstTxWarp prst="textNoShape">
              <a:avLst/>
            </a:prstTxWarp>
          </a:bodyPr>
          <a:lstStyle/>
          <a:p>
            <a:pPr marL="342900" indent="-342900">
              <a:spcBef>
                <a:spcPct val="20000"/>
              </a:spcBef>
              <a:buClr>
                <a:schemeClr val="hlink"/>
              </a:buClr>
              <a:buSzPct val="130000"/>
              <a:buFont typeface="Wingdings" charset="2"/>
              <a:buNone/>
            </a:pPr>
            <a:r>
              <a:rPr lang="en-US" sz="1400" b="0" dirty="0">
                <a:latin typeface="Comic Sans MS" charset="0"/>
                <a:ea typeface="ＭＳ Ｐゴシック" charset="-128"/>
                <a:cs typeface="ＭＳ Ｐゴシック" charset="-128"/>
              </a:rPr>
              <a:t>	</a:t>
            </a:r>
          </a:p>
        </p:txBody>
      </p:sp>
      <p:sp>
        <p:nvSpPr>
          <p:cNvPr id="27652" name="Rectangle 4"/>
          <p:cNvSpPr>
            <a:spLocks noChangeArrowheads="1"/>
          </p:cNvSpPr>
          <p:nvPr/>
        </p:nvSpPr>
        <p:spPr bwMode="auto">
          <a:xfrm>
            <a:off x="1244088" y="4794647"/>
            <a:ext cx="992579" cy="615553"/>
          </a:xfrm>
          <a:prstGeom prst="rect">
            <a:avLst/>
          </a:prstGeom>
          <a:noFill/>
          <a:ln w="12700">
            <a:noFill/>
            <a:miter lim="800000"/>
            <a:headEnd/>
            <a:tailEnd/>
          </a:ln>
        </p:spPr>
        <p:txBody>
          <a:bodyPr wrap="none">
            <a:prstTxWarp prst="textNoShape">
              <a:avLst/>
            </a:prstTxWarp>
            <a:spAutoFit/>
          </a:bodyPr>
          <a:lstStyle/>
          <a:p>
            <a:pPr algn="ctr"/>
            <a:r>
              <a:rPr lang="en-US" dirty="0" smtClean="0">
                <a:latin typeface="Comic Sans MS" charset="0"/>
              </a:rPr>
              <a:t>5 </a:t>
            </a:r>
            <a:r>
              <a:rPr lang="en-US" dirty="0">
                <a:latin typeface="Comic Sans MS" charset="0"/>
              </a:rPr>
              <a:t>hours</a:t>
            </a:r>
          </a:p>
          <a:p>
            <a:pPr algn="ctr"/>
            <a:r>
              <a:rPr lang="en-US" sz="1600" dirty="0" smtClean="0">
                <a:latin typeface="Comic Sans MS" charset="0"/>
              </a:rPr>
              <a:t>Math</a:t>
            </a:r>
            <a:endParaRPr lang="en-US" sz="1600" dirty="0">
              <a:latin typeface="Comic Sans MS" charset="0"/>
            </a:endParaRPr>
          </a:p>
        </p:txBody>
      </p:sp>
      <p:sp>
        <p:nvSpPr>
          <p:cNvPr id="27654" name="Rectangle 6"/>
          <p:cNvSpPr>
            <a:spLocks noChangeArrowheads="1"/>
          </p:cNvSpPr>
          <p:nvPr/>
        </p:nvSpPr>
        <p:spPr bwMode="auto">
          <a:xfrm>
            <a:off x="6398365" y="4794647"/>
            <a:ext cx="1838965" cy="615553"/>
          </a:xfrm>
          <a:prstGeom prst="rect">
            <a:avLst/>
          </a:prstGeom>
          <a:noFill/>
          <a:ln w="12700">
            <a:noFill/>
            <a:miter lim="800000"/>
            <a:headEnd/>
            <a:tailEnd/>
          </a:ln>
        </p:spPr>
        <p:txBody>
          <a:bodyPr wrap="none">
            <a:prstTxWarp prst="textNoShape">
              <a:avLst/>
            </a:prstTxWarp>
            <a:spAutoFit/>
          </a:bodyPr>
          <a:lstStyle/>
          <a:p>
            <a:pPr algn="ctr"/>
            <a:r>
              <a:rPr lang="en-US" dirty="0">
                <a:latin typeface="Comic Sans MS" charset="0"/>
              </a:rPr>
              <a:t>7</a:t>
            </a:r>
            <a:r>
              <a:rPr lang="en-US" dirty="0" smtClean="0">
                <a:latin typeface="Comic Sans MS" charset="0"/>
              </a:rPr>
              <a:t> </a:t>
            </a:r>
            <a:r>
              <a:rPr lang="en-US" dirty="0">
                <a:latin typeface="Comic Sans MS" charset="0"/>
              </a:rPr>
              <a:t>hours </a:t>
            </a:r>
          </a:p>
          <a:p>
            <a:pPr algn="ctr"/>
            <a:r>
              <a:rPr lang="en-US" sz="1600" dirty="0" smtClean="0">
                <a:latin typeface="Comic Sans MS" charset="0"/>
              </a:rPr>
              <a:t>History &amp; Music  </a:t>
            </a:r>
            <a:endParaRPr lang="en-US" dirty="0">
              <a:latin typeface="Comic Sans MS" charset="0"/>
            </a:endParaRPr>
          </a:p>
        </p:txBody>
      </p:sp>
      <p:sp>
        <p:nvSpPr>
          <p:cNvPr id="27655" name="Rectangle 7"/>
          <p:cNvSpPr>
            <a:spLocks noChangeArrowheads="1"/>
          </p:cNvSpPr>
          <p:nvPr/>
        </p:nvSpPr>
        <p:spPr bwMode="auto">
          <a:xfrm>
            <a:off x="3875461" y="4794647"/>
            <a:ext cx="992579" cy="615553"/>
          </a:xfrm>
          <a:prstGeom prst="rect">
            <a:avLst/>
          </a:prstGeom>
          <a:noFill/>
          <a:ln w="12700">
            <a:noFill/>
            <a:miter lim="800000"/>
            <a:headEnd/>
            <a:tailEnd/>
          </a:ln>
        </p:spPr>
        <p:txBody>
          <a:bodyPr wrap="none">
            <a:prstTxWarp prst="textNoShape">
              <a:avLst/>
            </a:prstTxWarp>
            <a:spAutoFit/>
          </a:bodyPr>
          <a:lstStyle/>
          <a:p>
            <a:pPr algn="ctr"/>
            <a:r>
              <a:rPr lang="en-US" dirty="0">
                <a:latin typeface="Comic Sans MS" charset="0"/>
              </a:rPr>
              <a:t>3</a:t>
            </a:r>
            <a:r>
              <a:rPr lang="en-US" dirty="0" smtClean="0">
                <a:latin typeface="Comic Sans MS" charset="0"/>
              </a:rPr>
              <a:t> </a:t>
            </a:r>
            <a:r>
              <a:rPr lang="en-US" dirty="0">
                <a:latin typeface="Comic Sans MS" charset="0"/>
              </a:rPr>
              <a:t>hours</a:t>
            </a:r>
          </a:p>
          <a:p>
            <a:pPr algn="ctr"/>
            <a:r>
              <a:rPr lang="en-US" sz="1600" dirty="0" smtClean="0">
                <a:latin typeface="Comic Sans MS" charset="0"/>
              </a:rPr>
              <a:t>English</a:t>
            </a:r>
            <a:endParaRPr lang="en-US" sz="1600" dirty="0">
              <a:latin typeface="Comic Sans MS" charset="0"/>
            </a:endParaRPr>
          </a:p>
        </p:txBody>
      </p:sp>
      <p:sp>
        <p:nvSpPr>
          <p:cNvPr id="27656" name="Rectangle 8"/>
          <p:cNvSpPr>
            <a:spLocks noChangeArrowheads="1"/>
          </p:cNvSpPr>
          <p:nvPr/>
        </p:nvSpPr>
        <p:spPr bwMode="auto">
          <a:xfrm>
            <a:off x="2794000" y="4892675"/>
            <a:ext cx="330200" cy="517525"/>
          </a:xfrm>
          <a:prstGeom prst="rect">
            <a:avLst/>
          </a:prstGeom>
          <a:noFill/>
          <a:ln w="12700">
            <a:noFill/>
            <a:miter lim="800000"/>
            <a:headEnd/>
            <a:tailEnd/>
          </a:ln>
        </p:spPr>
        <p:txBody>
          <a:bodyPr wrap="none">
            <a:prstTxWarp prst="textNoShape">
              <a:avLst/>
            </a:prstTxWarp>
            <a:spAutoFit/>
          </a:bodyPr>
          <a:lstStyle/>
          <a:p>
            <a:r>
              <a:rPr lang="en-US" dirty="0">
                <a:latin typeface="Comic Sans MS" charset="0"/>
              </a:rPr>
              <a:t>+</a:t>
            </a:r>
          </a:p>
        </p:txBody>
      </p:sp>
      <p:sp>
        <p:nvSpPr>
          <p:cNvPr id="27657" name="Rectangle 9"/>
          <p:cNvSpPr>
            <a:spLocks noChangeArrowheads="1"/>
          </p:cNvSpPr>
          <p:nvPr/>
        </p:nvSpPr>
        <p:spPr bwMode="auto">
          <a:xfrm>
            <a:off x="5765800" y="4816475"/>
            <a:ext cx="330200" cy="517525"/>
          </a:xfrm>
          <a:prstGeom prst="rect">
            <a:avLst/>
          </a:prstGeom>
          <a:noFill/>
          <a:ln w="12700">
            <a:noFill/>
            <a:miter lim="800000"/>
            <a:headEnd/>
            <a:tailEnd/>
          </a:ln>
        </p:spPr>
        <p:txBody>
          <a:bodyPr wrap="none">
            <a:prstTxWarp prst="textNoShape">
              <a:avLst/>
            </a:prstTxWarp>
            <a:spAutoFit/>
          </a:bodyPr>
          <a:lstStyle/>
          <a:p>
            <a:r>
              <a:rPr lang="en-US" dirty="0">
                <a:latin typeface="Comic Sans MS" charset="0"/>
              </a:rPr>
              <a:t>+</a:t>
            </a:r>
          </a:p>
        </p:txBody>
      </p:sp>
      <p:sp>
        <p:nvSpPr>
          <p:cNvPr id="27661" name="Rectangle 13"/>
          <p:cNvSpPr>
            <a:spLocks noChangeArrowheads="1"/>
          </p:cNvSpPr>
          <p:nvPr/>
        </p:nvSpPr>
        <p:spPr bwMode="auto">
          <a:xfrm>
            <a:off x="8324850" y="4860925"/>
            <a:ext cx="361950" cy="473075"/>
          </a:xfrm>
          <a:prstGeom prst="rect">
            <a:avLst/>
          </a:prstGeom>
          <a:noFill/>
          <a:ln w="12700">
            <a:noFill/>
            <a:miter lim="800000"/>
            <a:headEnd/>
            <a:tailEnd/>
          </a:ln>
        </p:spPr>
        <p:txBody>
          <a:bodyPr wrap="none">
            <a:prstTxWarp prst="textNoShape">
              <a:avLst/>
            </a:prstTxWarp>
            <a:spAutoFit/>
          </a:bodyPr>
          <a:lstStyle/>
          <a:p>
            <a:pPr algn="ctr"/>
            <a:r>
              <a:rPr lang="en-US" dirty="0"/>
              <a:t>=</a:t>
            </a:r>
          </a:p>
        </p:txBody>
      </p:sp>
      <p:sp>
        <p:nvSpPr>
          <p:cNvPr id="27662" name="Rectangle 14"/>
          <p:cNvSpPr>
            <a:spLocks noChangeArrowheads="1"/>
          </p:cNvSpPr>
          <p:nvPr/>
        </p:nvSpPr>
        <p:spPr bwMode="auto">
          <a:xfrm>
            <a:off x="1219200" y="3962400"/>
            <a:ext cx="771365" cy="307777"/>
          </a:xfrm>
          <a:prstGeom prst="rect">
            <a:avLst/>
          </a:prstGeom>
          <a:noFill/>
          <a:ln w="12700">
            <a:noFill/>
            <a:miter lim="800000"/>
            <a:headEnd/>
            <a:tailEnd/>
          </a:ln>
        </p:spPr>
        <p:txBody>
          <a:bodyPr wrap="none">
            <a:prstTxWarp prst="textNoShape">
              <a:avLst/>
            </a:prstTxWarp>
            <a:spAutoFit/>
          </a:bodyPr>
          <a:lstStyle/>
          <a:p>
            <a:r>
              <a:rPr lang="en-US" sz="1400" dirty="0" smtClean="0">
                <a:latin typeface="Comic Sans MS" charset="0"/>
              </a:rPr>
              <a:t>Debbie</a:t>
            </a:r>
            <a:endParaRPr lang="en-US" sz="1400" dirty="0">
              <a:latin typeface="Comic Sans MS" charset="0"/>
            </a:endParaRPr>
          </a:p>
        </p:txBody>
      </p:sp>
      <p:sp>
        <p:nvSpPr>
          <p:cNvPr id="27663" name="Rectangle 15"/>
          <p:cNvSpPr>
            <a:spLocks noChangeArrowheads="1"/>
          </p:cNvSpPr>
          <p:nvPr/>
        </p:nvSpPr>
        <p:spPr bwMode="auto">
          <a:xfrm>
            <a:off x="3810000" y="3962400"/>
            <a:ext cx="904415" cy="307777"/>
          </a:xfrm>
          <a:prstGeom prst="rect">
            <a:avLst/>
          </a:prstGeom>
          <a:noFill/>
          <a:ln w="12700">
            <a:noFill/>
            <a:miter lim="800000"/>
            <a:headEnd/>
            <a:tailEnd/>
          </a:ln>
        </p:spPr>
        <p:txBody>
          <a:bodyPr wrap="none">
            <a:prstTxWarp prst="textNoShape">
              <a:avLst/>
            </a:prstTxWarp>
            <a:spAutoFit/>
          </a:bodyPr>
          <a:lstStyle/>
          <a:p>
            <a:r>
              <a:rPr lang="en-US" sz="1400" dirty="0" smtClean="0">
                <a:latin typeface="Comic Sans MS" charset="0"/>
              </a:rPr>
              <a:t>Barbara </a:t>
            </a:r>
            <a:endParaRPr lang="en-US" sz="1400" dirty="0">
              <a:latin typeface="Comic Sans MS" charset="0"/>
            </a:endParaRPr>
          </a:p>
        </p:txBody>
      </p:sp>
      <p:sp>
        <p:nvSpPr>
          <p:cNvPr id="27664" name="Rectangle 16"/>
          <p:cNvSpPr>
            <a:spLocks noChangeArrowheads="1"/>
          </p:cNvSpPr>
          <p:nvPr/>
        </p:nvSpPr>
        <p:spPr bwMode="auto">
          <a:xfrm>
            <a:off x="6978478" y="3962400"/>
            <a:ext cx="641522" cy="307777"/>
          </a:xfrm>
          <a:prstGeom prst="rect">
            <a:avLst/>
          </a:prstGeom>
          <a:noFill/>
          <a:ln w="12700">
            <a:noFill/>
            <a:miter lim="800000"/>
            <a:headEnd/>
            <a:tailEnd/>
          </a:ln>
        </p:spPr>
        <p:txBody>
          <a:bodyPr wrap="none">
            <a:prstTxWarp prst="textNoShape">
              <a:avLst/>
            </a:prstTxWarp>
            <a:spAutoFit/>
          </a:bodyPr>
          <a:lstStyle/>
          <a:p>
            <a:r>
              <a:rPr lang="en-US" sz="1400" dirty="0" smtClean="0">
                <a:latin typeface="Comic Sans MS" charset="0"/>
              </a:rPr>
              <a:t>Larry</a:t>
            </a:r>
            <a:endParaRPr lang="en-US" sz="1400" dirty="0">
              <a:latin typeface="Comic Sans MS" charset="0"/>
            </a:endParaRPr>
          </a:p>
        </p:txBody>
      </p:sp>
      <p:pic>
        <p:nvPicPr>
          <p:cNvPr id="17" name="Picture 10" descr="Graphic - Friendly Nurse">
            <a:hlinkClick r:id="rId2"/>
          </p:cNvPr>
          <p:cNvPicPr>
            <a:picLocks noChangeAspect="1" noChangeArrowheads="1"/>
          </p:cNvPicPr>
          <p:nvPr/>
        </p:nvPicPr>
        <p:blipFill>
          <a:blip r:embed="rId3"/>
          <a:srcRect/>
          <a:stretch>
            <a:fillRect/>
          </a:stretch>
        </p:blipFill>
        <p:spPr bwMode="auto">
          <a:xfrm>
            <a:off x="838200" y="1982257"/>
            <a:ext cx="1364032" cy="1675342"/>
          </a:xfrm>
          <a:prstGeom prst="rect">
            <a:avLst/>
          </a:prstGeom>
          <a:noFill/>
          <a:ln w="9525">
            <a:noFill/>
            <a:miter lim="800000"/>
            <a:headEnd/>
            <a:tailEnd/>
          </a:ln>
        </p:spPr>
      </p:pic>
      <p:sp>
        <p:nvSpPr>
          <p:cNvPr id="18" name="Rectangle 5"/>
          <p:cNvSpPr>
            <a:spLocks noChangeArrowheads="1"/>
          </p:cNvSpPr>
          <p:nvPr/>
        </p:nvSpPr>
        <p:spPr bwMode="auto">
          <a:xfrm>
            <a:off x="3658941" y="5715000"/>
            <a:ext cx="2177199" cy="369332"/>
          </a:xfrm>
          <a:prstGeom prst="rect">
            <a:avLst/>
          </a:prstGeom>
          <a:noFill/>
          <a:ln w="12700">
            <a:noFill/>
            <a:miter lim="800000"/>
            <a:headEnd/>
            <a:tailEnd/>
          </a:ln>
        </p:spPr>
        <p:txBody>
          <a:bodyPr wrap="none">
            <a:prstTxWarp prst="textNoShape">
              <a:avLst/>
            </a:prstTxWarp>
            <a:spAutoFit/>
          </a:bodyPr>
          <a:lstStyle/>
          <a:p>
            <a:r>
              <a:rPr lang="en-US" dirty="0" smtClean="0">
                <a:latin typeface="Comic Sans MS" charset="0"/>
              </a:rPr>
              <a:t>15 Hours per week</a:t>
            </a:r>
            <a:endParaRPr lang="en-US" dirty="0">
              <a:latin typeface="Comic Sans MS" charset="0"/>
            </a:endParaRPr>
          </a:p>
        </p:txBody>
      </p:sp>
      <p:sp>
        <p:nvSpPr>
          <p:cNvPr id="19" name="Title 1"/>
          <p:cNvSpPr txBox="1">
            <a:spLocks/>
          </p:cNvSpPr>
          <p:nvPr/>
        </p:nvSpPr>
        <p:spPr>
          <a:xfrm>
            <a:off x="177800" y="381000"/>
            <a:ext cx="8610600" cy="88265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fontAlgn="auto">
              <a:spcAft>
                <a:spcPts val="0"/>
              </a:spcAft>
            </a:pPr>
            <a:r>
              <a:rPr lang="en-US" altLang="en-US" sz="4800" dirty="0" smtClean="0"/>
              <a:t>FTES Calculation </a:t>
            </a:r>
          </a:p>
        </p:txBody>
      </p:sp>
      <p:pic>
        <p:nvPicPr>
          <p:cNvPr id="34818" name="Picture 2" descr="https://encrypted-tbn3.gstatic.com/images?q=tbn:ANd9GcSVtyL1ls6H-OvLvY9Uc92MKhvFfxJ0mV3kkBJGqqgbcdp4EQ6o6KJM7p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189718"/>
            <a:ext cx="1356655" cy="1544082"/>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Related image">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29400" y="2123789"/>
            <a:ext cx="1243563" cy="1533810"/>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4"/>
          <p:cNvSpPr txBox="1">
            <a:spLocks/>
          </p:cNvSpPr>
          <p:nvPr/>
        </p:nvSpPr>
        <p:spPr>
          <a:xfrm>
            <a:off x="2990032" y="1327751"/>
            <a:ext cx="2539389" cy="557167"/>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fontAlgn="auto">
              <a:spcAft>
                <a:spcPts val="0"/>
              </a:spcAft>
              <a:buNone/>
            </a:pPr>
            <a:r>
              <a:rPr lang="en-US" altLang="en-US" sz="4000" dirty="0" smtClean="0"/>
              <a:t>Spring</a:t>
            </a:r>
          </a:p>
        </p:txBody>
      </p:sp>
      <p:sp>
        <p:nvSpPr>
          <p:cNvPr id="21" name="Rectangle 5"/>
          <p:cNvSpPr>
            <a:spLocks noChangeArrowheads="1"/>
          </p:cNvSpPr>
          <p:nvPr/>
        </p:nvSpPr>
        <p:spPr bwMode="auto">
          <a:xfrm>
            <a:off x="2186998" y="6260068"/>
            <a:ext cx="5174815" cy="369332"/>
          </a:xfrm>
          <a:prstGeom prst="rect">
            <a:avLst/>
          </a:prstGeom>
          <a:noFill/>
          <a:ln w="12700">
            <a:noFill/>
            <a:miter lim="800000"/>
            <a:headEnd/>
            <a:tailEnd/>
          </a:ln>
        </p:spPr>
        <p:txBody>
          <a:bodyPr wrap="none">
            <a:prstTxWarp prst="textNoShape">
              <a:avLst/>
            </a:prstTxWarp>
            <a:spAutoFit/>
          </a:bodyPr>
          <a:lstStyle/>
          <a:p>
            <a:r>
              <a:rPr lang="en-US" dirty="0">
                <a:latin typeface="Comic Sans MS" charset="0"/>
              </a:rPr>
              <a:t>15 </a:t>
            </a:r>
            <a:r>
              <a:rPr lang="en-US" dirty="0" smtClean="0">
                <a:latin typeface="Comic Sans MS" charset="0"/>
              </a:rPr>
              <a:t>hours X 35 Weeks = 525 Instruction Hours</a:t>
            </a:r>
            <a:endParaRPr lang="en-US" dirty="0">
              <a:latin typeface="Comic Sans MS" charset="0"/>
            </a:endParaRPr>
          </a:p>
        </p:txBody>
      </p:sp>
    </p:spTree>
    <p:extLst>
      <p:ext uri="{BB962C8B-B14F-4D97-AF65-F5344CB8AC3E}">
        <p14:creationId xmlns:p14="http://schemas.microsoft.com/office/powerpoint/2010/main" val="713646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457200"/>
            <a:ext cx="7772400" cy="1143000"/>
          </a:xfrm>
        </p:spPr>
        <p:txBody>
          <a:bodyPr/>
          <a:lstStyle/>
          <a:p>
            <a:r>
              <a:rPr lang="en-US" altLang="en-US" sz="3200" dirty="0" smtClean="0"/>
              <a:t> </a:t>
            </a:r>
            <a:endParaRPr lang="en-US" sz="3200" dirty="0" smtClean="0">
              <a:effectLst/>
            </a:endParaRPr>
          </a:p>
        </p:txBody>
      </p:sp>
      <p:sp>
        <p:nvSpPr>
          <p:cNvPr id="19" name="Title 1"/>
          <p:cNvSpPr txBox="1">
            <a:spLocks/>
          </p:cNvSpPr>
          <p:nvPr/>
        </p:nvSpPr>
        <p:spPr>
          <a:xfrm>
            <a:off x="177800" y="381000"/>
            <a:ext cx="8610600" cy="88265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fontAlgn="auto">
              <a:spcAft>
                <a:spcPts val="0"/>
              </a:spcAft>
            </a:pPr>
            <a:r>
              <a:rPr lang="en-US" altLang="en-US" sz="4800" dirty="0" smtClean="0"/>
              <a:t>FTES Calculation </a:t>
            </a:r>
          </a:p>
        </p:txBody>
      </p:sp>
      <p:sp>
        <p:nvSpPr>
          <p:cNvPr id="2" name="Flowchart: Alternate Process 1"/>
          <p:cNvSpPr/>
          <p:nvPr/>
        </p:nvSpPr>
        <p:spPr>
          <a:xfrm>
            <a:off x="3402622" y="2362081"/>
            <a:ext cx="1905000" cy="533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Positive attendance</a:t>
            </a:r>
            <a:endParaRPr lang="en-US" dirty="0"/>
          </a:p>
        </p:txBody>
      </p:sp>
      <p:sp>
        <p:nvSpPr>
          <p:cNvPr id="4" name="Flowchart: Decision 3"/>
          <p:cNvSpPr/>
          <p:nvPr/>
        </p:nvSpPr>
        <p:spPr>
          <a:xfrm>
            <a:off x="2132259" y="4114800"/>
            <a:ext cx="2211141" cy="7620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Basic Skills</a:t>
            </a:r>
            <a:endParaRPr lang="en-US" dirty="0"/>
          </a:p>
        </p:txBody>
      </p:sp>
      <p:sp>
        <p:nvSpPr>
          <p:cNvPr id="23" name="Flowchart: Decision 22"/>
          <p:cNvSpPr/>
          <p:nvPr/>
        </p:nvSpPr>
        <p:spPr>
          <a:xfrm>
            <a:off x="7010400" y="1752600"/>
            <a:ext cx="2211141" cy="7620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Weekly Census</a:t>
            </a:r>
            <a:endParaRPr lang="en-US" dirty="0"/>
          </a:p>
        </p:txBody>
      </p:sp>
      <p:sp>
        <p:nvSpPr>
          <p:cNvPr id="6" name="Oval 5"/>
          <p:cNvSpPr/>
          <p:nvPr/>
        </p:nvSpPr>
        <p:spPr>
          <a:xfrm>
            <a:off x="127000" y="1440975"/>
            <a:ext cx="1270000" cy="9211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Census Day</a:t>
            </a:r>
            <a:endParaRPr lang="en-US" dirty="0"/>
          </a:p>
        </p:txBody>
      </p:sp>
      <p:sp>
        <p:nvSpPr>
          <p:cNvPr id="7" name="Smiley Face 6"/>
          <p:cNvSpPr/>
          <p:nvPr/>
        </p:nvSpPr>
        <p:spPr>
          <a:xfrm>
            <a:off x="8077200" y="587374"/>
            <a:ext cx="966153" cy="82867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Delay 7"/>
          <p:cNvSpPr/>
          <p:nvPr/>
        </p:nvSpPr>
        <p:spPr>
          <a:xfrm>
            <a:off x="1447800" y="1371600"/>
            <a:ext cx="1728540" cy="8382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Nonresident FTES</a:t>
            </a:r>
            <a:endParaRPr lang="en-US" dirty="0"/>
          </a:p>
        </p:txBody>
      </p:sp>
      <p:sp>
        <p:nvSpPr>
          <p:cNvPr id="9" name="Double Brace 8"/>
          <p:cNvSpPr/>
          <p:nvPr/>
        </p:nvSpPr>
        <p:spPr>
          <a:xfrm>
            <a:off x="4344741" y="3429000"/>
            <a:ext cx="1751259" cy="1127125"/>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900" dirty="0" smtClean="0"/>
              <a:t>Audit</a:t>
            </a:r>
            <a:endParaRPr lang="en-US" sz="1900" dirty="0"/>
          </a:p>
        </p:txBody>
      </p:sp>
      <p:sp>
        <p:nvSpPr>
          <p:cNvPr id="10" name="Rectangle 9"/>
          <p:cNvSpPr/>
          <p:nvPr/>
        </p:nvSpPr>
        <p:spPr>
          <a:xfrm>
            <a:off x="7493000" y="4984029"/>
            <a:ext cx="1295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Approved Courses</a:t>
            </a:r>
            <a:endParaRPr lang="en-US" dirty="0"/>
          </a:p>
        </p:txBody>
      </p:sp>
      <p:sp>
        <p:nvSpPr>
          <p:cNvPr id="31" name="Rectangle 30"/>
          <p:cNvSpPr/>
          <p:nvPr/>
        </p:nvSpPr>
        <p:spPr>
          <a:xfrm>
            <a:off x="7162800" y="5943600"/>
            <a:ext cx="1348154"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Open Enrollment</a:t>
            </a:r>
            <a:endParaRPr lang="en-US" dirty="0"/>
          </a:p>
        </p:txBody>
      </p:sp>
      <p:sp>
        <p:nvSpPr>
          <p:cNvPr id="32" name="Flowchart: Alternate Process 31"/>
          <p:cNvSpPr/>
          <p:nvPr/>
        </p:nvSpPr>
        <p:spPr>
          <a:xfrm>
            <a:off x="2634578" y="6156325"/>
            <a:ext cx="1905000" cy="533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Credit vs. </a:t>
            </a:r>
            <a:r>
              <a:rPr lang="en-US" dirty="0" err="1" smtClean="0"/>
              <a:t>Noncredi</a:t>
            </a:r>
            <a:endParaRPr lang="en-US" dirty="0"/>
          </a:p>
        </p:txBody>
      </p:sp>
      <p:sp>
        <p:nvSpPr>
          <p:cNvPr id="33" name="Rectangle 32"/>
          <p:cNvSpPr/>
          <p:nvPr/>
        </p:nvSpPr>
        <p:spPr>
          <a:xfrm>
            <a:off x="5029199" y="5001489"/>
            <a:ext cx="1752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Open Entry/Open Exit</a:t>
            </a:r>
            <a:endParaRPr lang="en-US" dirty="0"/>
          </a:p>
        </p:txBody>
      </p:sp>
      <p:sp>
        <p:nvSpPr>
          <p:cNvPr id="34" name="Oval 33"/>
          <p:cNvSpPr/>
          <p:nvPr/>
        </p:nvSpPr>
        <p:spPr>
          <a:xfrm>
            <a:off x="304800" y="4495800"/>
            <a:ext cx="2174875" cy="1428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Independent Study (Distance Education)</a:t>
            </a:r>
            <a:endParaRPr lang="en-US" dirty="0"/>
          </a:p>
        </p:txBody>
      </p:sp>
      <p:sp>
        <p:nvSpPr>
          <p:cNvPr id="37" name="Flowchart: Delay 36"/>
          <p:cNvSpPr/>
          <p:nvPr/>
        </p:nvSpPr>
        <p:spPr>
          <a:xfrm>
            <a:off x="1710226" y="2286000"/>
            <a:ext cx="1650022" cy="8382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Resident FTES</a:t>
            </a:r>
            <a:endParaRPr lang="en-US" dirty="0"/>
          </a:p>
        </p:txBody>
      </p:sp>
      <p:sp>
        <p:nvSpPr>
          <p:cNvPr id="38" name="Rectangle 37"/>
          <p:cNvSpPr/>
          <p:nvPr/>
        </p:nvSpPr>
        <p:spPr>
          <a:xfrm>
            <a:off x="2886075" y="4972050"/>
            <a:ext cx="1762125" cy="819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Weekly Student Contact Hour</a:t>
            </a:r>
            <a:endParaRPr lang="en-US" dirty="0"/>
          </a:p>
        </p:txBody>
      </p:sp>
      <p:sp>
        <p:nvSpPr>
          <p:cNvPr id="39" name="Rectangle 38"/>
          <p:cNvSpPr/>
          <p:nvPr/>
        </p:nvSpPr>
        <p:spPr>
          <a:xfrm>
            <a:off x="5400675" y="2286000"/>
            <a:ext cx="1762125" cy="819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Daily Student Contact Hour</a:t>
            </a:r>
            <a:endParaRPr lang="en-US" dirty="0"/>
          </a:p>
        </p:txBody>
      </p:sp>
      <p:sp>
        <p:nvSpPr>
          <p:cNvPr id="40" name="Rectangle 39"/>
          <p:cNvSpPr/>
          <p:nvPr/>
        </p:nvSpPr>
        <p:spPr>
          <a:xfrm>
            <a:off x="762000" y="6019800"/>
            <a:ext cx="1295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Term Length Multiplier</a:t>
            </a:r>
            <a:endParaRPr lang="en-US" dirty="0"/>
          </a:p>
        </p:txBody>
      </p:sp>
      <p:sp>
        <p:nvSpPr>
          <p:cNvPr id="41" name="Flowchart: Alternate Process 40"/>
          <p:cNvSpPr/>
          <p:nvPr/>
        </p:nvSpPr>
        <p:spPr>
          <a:xfrm>
            <a:off x="2628899" y="6172200"/>
            <a:ext cx="1905000" cy="533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Credit vs. Noncredit</a:t>
            </a:r>
            <a:endParaRPr lang="en-US" dirty="0"/>
          </a:p>
        </p:txBody>
      </p:sp>
      <p:sp>
        <p:nvSpPr>
          <p:cNvPr id="42" name="Rectangle 41"/>
          <p:cNvSpPr/>
          <p:nvPr/>
        </p:nvSpPr>
        <p:spPr>
          <a:xfrm>
            <a:off x="5674605" y="1333500"/>
            <a:ext cx="1295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Approved Courses</a:t>
            </a:r>
            <a:endParaRPr lang="en-US" dirty="0"/>
          </a:p>
        </p:txBody>
      </p:sp>
      <p:sp>
        <p:nvSpPr>
          <p:cNvPr id="43" name="Oval 42"/>
          <p:cNvSpPr/>
          <p:nvPr/>
        </p:nvSpPr>
        <p:spPr>
          <a:xfrm>
            <a:off x="3224787" y="1274950"/>
            <a:ext cx="1727200" cy="9211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Title V-58003.4</a:t>
            </a:r>
            <a:endParaRPr lang="en-US" dirty="0"/>
          </a:p>
        </p:txBody>
      </p:sp>
      <p:sp>
        <p:nvSpPr>
          <p:cNvPr id="44" name="Rectangle 43"/>
          <p:cNvSpPr/>
          <p:nvPr/>
        </p:nvSpPr>
        <p:spPr>
          <a:xfrm>
            <a:off x="2438400" y="3219450"/>
            <a:ext cx="1762125" cy="819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Summer Shift </a:t>
            </a:r>
            <a:r>
              <a:rPr lang="en-US" dirty="0" smtClean="0"/>
              <a:t>rules</a:t>
            </a:r>
            <a:endParaRPr lang="en-US" dirty="0"/>
          </a:p>
        </p:txBody>
      </p:sp>
      <p:sp>
        <p:nvSpPr>
          <p:cNvPr id="45" name="Flowchart: Delay 44"/>
          <p:cNvSpPr/>
          <p:nvPr/>
        </p:nvSpPr>
        <p:spPr>
          <a:xfrm>
            <a:off x="457200" y="3556178"/>
            <a:ext cx="1347541" cy="8382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Special Admit PE limit</a:t>
            </a:r>
            <a:endParaRPr lang="en-US" dirty="0"/>
          </a:p>
        </p:txBody>
      </p:sp>
      <p:sp>
        <p:nvSpPr>
          <p:cNvPr id="46" name="Flowchart: Decision 45"/>
          <p:cNvSpPr/>
          <p:nvPr/>
        </p:nvSpPr>
        <p:spPr>
          <a:xfrm>
            <a:off x="6858000" y="2870338"/>
            <a:ext cx="2211141" cy="7620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Daily Census</a:t>
            </a:r>
            <a:endParaRPr lang="en-US" dirty="0"/>
          </a:p>
        </p:txBody>
      </p:sp>
      <p:sp>
        <p:nvSpPr>
          <p:cNvPr id="47" name="Rectangle 46"/>
          <p:cNvSpPr/>
          <p:nvPr/>
        </p:nvSpPr>
        <p:spPr>
          <a:xfrm>
            <a:off x="7543799" y="3886200"/>
            <a:ext cx="1499553"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Instructional days</a:t>
            </a:r>
            <a:endParaRPr lang="en-US" dirty="0"/>
          </a:p>
        </p:txBody>
      </p:sp>
      <p:sp>
        <p:nvSpPr>
          <p:cNvPr id="48" name="Oval 47"/>
          <p:cNvSpPr/>
          <p:nvPr/>
        </p:nvSpPr>
        <p:spPr>
          <a:xfrm>
            <a:off x="5307622" y="5936894"/>
            <a:ext cx="1474177" cy="9211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AB 540 students</a:t>
            </a:r>
            <a:endParaRPr lang="en-US" dirty="0"/>
          </a:p>
        </p:txBody>
      </p:sp>
      <p:sp>
        <p:nvSpPr>
          <p:cNvPr id="30" name="Oval 29"/>
          <p:cNvSpPr/>
          <p:nvPr/>
        </p:nvSpPr>
        <p:spPr>
          <a:xfrm>
            <a:off x="127000" y="2476500"/>
            <a:ext cx="1270000" cy="9211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Census Roster</a:t>
            </a:r>
            <a:endParaRPr lang="en-US" dirty="0"/>
          </a:p>
        </p:txBody>
      </p:sp>
      <p:sp>
        <p:nvSpPr>
          <p:cNvPr id="49" name="Rectangle 48"/>
          <p:cNvSpPr/>
          <p:nvPr/>
        </p:nvSpPr>
        <p:spPr>
          <a:xfrm>
            <a:off x="6172200" y="3581400"/>
            <a:ext cx="1295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Course Repetition</a:t>
            </a:r>
            <a:endParaRPr lang="en-US" dirty="0"/>
          </a:p>
        </p:txBody>
      </p:sp>
    </p:spTree>
    <p:extLst>
      <p:ext uri="{BB962C8B-B14F-4D97-AF65-F5344CB8AC3E}">
        <p14:creationId xmlns:p14="http://schemas.microsoft.com/office/powerpoint/2010/main" val="2104011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457200"/>
            <a:ext cx="8229600" cy="1143000"/>
          </a:xfrm>
        </p:spPr>
        <p:txBody>
          <a:bodyPr/>
          <a:lstStyle/>
          <a:p>
            <a:pPr algn="ctr"/>
            <a:r>
              <a:rPr lang="en-US" altLang="en-US" dirty="0" smtClean="0"/>
              <a:t>Why Is FTES Important?</a:t>
            </a:r>
          </a:p>
        </p:txBody>
      </p:sp>
      <p:sp>
        <p:nvSpPr>
          <p:cNvPr id="12291" name="Content Placeholder 2"/>
          <p:cNvSpPr>
            <a:spLocks noGrp="1"/>
          </p:cNvSpPr>
          <p:nvPr>
            <p:ph idx="1"/>
          </p:nvPr>
        </p:nvSpPr>
        <p:spPr>
          <a:xfrm>
            <a:off x="872067" y="2133600"/>
            <a:ext cx="7586133" cy="4267200"/>
          </a:xfrm>
        </p:spPr>
        <p:txBody>
          <a:bodyPr>
            <a:normAutofit lnSpcReduction="10000"/>
          </a:bodyPr>
          <a:lstStyle/>
          <a:p>
            <a:pPr marL="0" indent="0">
              <a:buNone/>
            </a:pPr>
            <a:r>
              <a:rPr lang="en-US" altLang="en-US" sz="3200" dirty="0" smtClean="0"/>
              <a:t>85% of District Unrestricted General Funds come from earning FTES</a:t>
            </a:r>
          </a:p>
          <a:p>
            <a:pPr marL="0" indent="0">
              <a:buNone/>
            </a:pPr>
            <a:endParaRPr lang="en-US" altLang="en-US" sz="3200" dirty="0" smtClean="0"/>
          </a:p>
          <a:p>
            <a:pPr marL="0" indent="0">
              <a:buNone/>
            </a:pPr>
            <a:r>
              <a:rPr lang="en-US" altLang="en-US" sz="3200" dirty="0" smtClean="0"/>
              <a:t>2016-2017</a:t>
            </a:r>
          </a:p>
          <a:p>
            <a:pPr lvl="1"/>
            <a:r>
              <a:rPr lang="en-US" altLang="en-US" sz="2800" dirty="0" smtClean="0"/>
              <a:t>$95.4 million out of $122 million</a:t>
            </a:r>
          </a:p>
          <a:p>
            <a:pPr lvl="1"/>
            <a:r>
              <a:rPr lang="en-US" altLang="en-US" sz="2800" dirty="0" smtClean="0"/>
              <a:t>19,075 FTES </a:t>
            </a:r>
          </a:p>
          <a:p>
            <a:endParaRPr lang="en-US" altLang="en-US" dirty="0" smtClean="0"/>
          </a:p>
          <a:p>
            <a:pPr marL="0" indent="0">
              <a:buNone/>
            </a:pPr>
            <a:r>
              <a:rPr lang="en-US" altLang="en-US" sz="3200" dirty="0" smtClean="0"/>
              <a:t>State only funds District for resident FTES</a:t>
            </a:r>
          </a:p>
        </p:txBody>
      </p:sp>
    </p:spTree>
    <p:extLst>
      <p:ext uri="{BB962C8B-B14F-4D97-AF65-F5344CB8AC3E}">
        <p14:creationId xmlns:p14="http://schemas.microsoft.com/office/powerpoint/2010/main" val="1707327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381000"/>
            <a:ext cx="8229600" cy="1143000"/>
          </a:xfrm>
        </p:spPr>
        <p:txBody>
          <a:bodyPr/>
          <a:lstStyle/>
          <a:p>
            <a:pPr algn="ctr"/>
            <a:r>
              <a:rPr lang="en-US" altLang="en-US" dirty="0" smtClean="0"/>
              <a:t>How Is FTES Funded?</a:t>
            </a:r>
          </a:p>
        </p:txBody>
      </p:sp>
      <p:sp>
        <p:nvSpPr>
          <p:cNvPr id="12291" name="Content Placeholder 2"/>
          <p:cNvSpPr>
            <a:spLocks noGrp="1"/>
          </p:cNvSpPr>
          <p:nvPr>
            <p:ph idx="1"/>
          </p:nvPr>
        </p:nvSpPr>
        <p:spPr>
          <a:xfrm>
            <a:off x="838200" y="2286000"/>
            <a:ext cx="7586133" cy="3450696"/>
          </a:xfrm>
        </p:spPr>
        <p:txBody>
          <a:bodyPr>
            <a:normAutofit/>
          </a:bodyPr>
          <a:lstStyle/>
          <a:p>
            <a:endParaRPr lang="en-US" altLang="en-US" dirty="0" smtClean="0"/>
          </a:p>
          <a:p>
            <a:r>
              <a:rPr lang="en-US" altLang="en-US" sz="2800" dirty="0" smtClean="0"/>
              <a:t>Credit FTES = $5,004/FTES</a:t>
            </a:r>
          </a:p>
          <a:p>
            <a:endParaRPr lang="en-US" altLang="en-US" sz="2800" dirty="0"/>
          </a:p>
          <a:p>
            <a:r>
              <a:rPr lang="en-US" altLang="en-US" sz="2800" dirty="0" smtClean="0"/>
              <a:t>Noncredit FTES = $3,009/FTES</a:t>
            </a:r>
            <a:endParaRPr lang="en-US" altLang="en-US" dirty="0" smtClean="0"/>
          </a:p>
          <a:p>
            <a:endParaRPr lang="en-US" altLang="en-US" dirty="0" smtClean="0"/>
          </a:p>
        </p:txBody>
      </p:sp>
    </p:spTree>
    <p:extLst>
      <p:ext uri="{BB962C8B-B14F-4D97-AF65-F5344CB8AC3E}">
        <p14:creationId xmlns:p14="http://schemas.microsoft.com/office/powerpoint/2010/main" val="4222632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304800"/>
            <a:ext cx="8229600" cy="1143000"/>
          </a:xfrm>
        </p:spPr>
        <p:txBody>
          <a:bodyPr/>
          <a:lstStyle/>
          <a:p>
            <a:pPr algn="ctr"/>
            <a:r>
              <a:rPr lang="en-US" altLang="en-US" dirty="0" smtClean="0"/>
              <a:t>How Is FTES Reported?</a:t>
            </a:r>
          </a:p>
        </p:txBody>
      </p:sp>
      <p:sp>
        <p:nvSpPr>
          <p:cNvPr id="12291" name="Content Placeholder 2"/>
          <p:cNvSpPr>
            <a:spLocks noGrp="1"/>
          </p:cNvSpPr>
          <p:nvPr>
            <p:ph idx="1"/>
          </p:nvPr>
        </p:nvSpPr>
        <p:spPr>
          <a:xfrm>
            <a:off x="914400" y="2057400"/>
            <a:ext cx="7586133" cy="4038600"/>
          </a:xfrm>
        </p:spPr>
        <p:txBody>
          <a:bodyPr>
            <a:normAutofit fontScale="92500" lnSpcReduction="10000"/>
          </a:bodyPr>
          <a:lstStyle/>
          <a:p>
            <a:pPr marL="0" indent="0">
              <a:buNone/>
            </a:pPr>
            <a:r>
              <a:rPr lang="en-US" altLang="en-US" sz="2800" dirty="0" smtClean="0"/>
              <a:t>Apportionment Attendance Report (CCFS -320)</a:t>
            </a:r>
          </a:p>
          <a:p>
            <a:pPr marL="0" indent="0">
              <a:buNone/>
            </a:pPr>
            <a:endParaRPr lang="en-US" altLang="en-US" sz="2800" dirty="0" smtClean="0"/>
          </a:p>
          <a:p>
            <a:pPr marL="0" indent="0">
              <a:buNone/>
            </a:pPr>
            <a:r>
              <a:rPr lang="en-US" altLang="en-US" sz="2800" dirty="0" smtClean="0"/>
              <a:t>Filed to the State Chancellor’s Office</a:t>
            </a:r>
          </a:p>
          <a:p>
            <a:pPr marL="0" indent="0">
              <a:buNone/>
            </a:pPr>
            <a:endParaRPr lang="en-US" altLang="en-US" sz="2800" dirty="0" smtClean="0"/>
          </a:p>
          <a:p>
            <a:pPr marL="0" indent="0">
              <a:buNone/>
            </a:pPr>
            <a:r>
              <a:rPr lang="en-US" altLang="en-US" sz="2800" dirty="0" smtClean="0"/>
              <a:t>Reporting Periods</a:t>
            </a:r>
          </a:p>
          <a:p>
            <a:pPr lvl="1"/>
            <a:r>
              <a:rPr lang="en-US" altLang="en-US" dirty="0"/>
              <a:t>First Period (P1) </a:t>
            </a:r>
            <a:endParaRPr lang="en-US" altLang="en-US" dirty="0" smtClean="0"/>
          </a:p>
          <a:p>
            <a:pPr lvl="1"/>
            <a:r>
              <a:rPr lang="en-US" altLang="en-US" dirty="0" smtClean="0"/>
              <a:t>Second </a:t>
            </a:r>
            <a:r>
              <a:rPr lang="en-US" altLang="en-US" dirty="0"/>
              <a:t>Period (P2) </a:t>
            </a:r>
            <a:endParaRPr lang="en-US" altLang="en-US" dirty="0" smtClean="0"/>
          </a:p>
          <a:p>
            <a:pPr lvl="1"/>
            <a:r>
              <a:rPr lang="en-US" altLang="en-US" dirty="0" smtClean="0"/>
              <a:t>Annual Report</a:t>
            </a:r>
            <a:endParaRPr lang="en-US" altLang="en-US" dirty="0"/>
          </a:p>
          <a:p>
            <a:pPr lvl="1"/>
            <a:r>
              <a:rPr lang="en-US" altLang="en-US" dirty="0" err="1" smtClean="0"/>
              <a:t>Recalc</a:t>
            </a:r>
            <a:r>
              <a:rPr lang="en-US" altLang="en-US" dirty="0" smtClean="0"/>
              <a:t> Report</a:t>
            </a:r>
            <a:endParaRPr lang="en-US" altLang="en-US" dirty="0"/>
          </a:p>
          <a:p>
            <a:endParaRPr lang="en-US" altLang="en-US" dirty="0" smtClean="0"/>
          </a:p>
        </p:txBody>
      </p:sp>
    </p:spTree>
    <p:extLst>
      <p:ext uri="{BB962C8B-B14F-4D97-AF65-F5344CB8AC3E}">
        <p14:creationId xmlns:p14="http://schemas.microsoft.com/office/powerpoint/2010/main" val="2067214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63415" y="304800"/>
            <a:ext cx="8229600" cy="1143000"/>
          </a:xfrm>
        </p:spPr>
        <p:txBody>
          <a:bodyPr/>
          <a:lstStyle/>
          <a:p>
            <a:pPr algn="ctr"/>
            <a:r>
              <a:rPr lang="en-US" altLang="en-US" dirty="0" smtClean="0"/>
              <a:t>Timeline</a:t>
            </a:r>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43200" y="1752600"/>
            <a:ext cx="3048000" cy="1933956"/>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114800"/>
            <a:ext cx="2971800" cy="19812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2600" y="4210050"/>
            <a:ext cx="3124200" cy="1978660"/>
          </a:xfrm>
          <a:prstGeom prst="rect">
            <a:avLst/>
          </a:prstGeom>
        </p:spPr>
      </p:pic>
      <p:sp>
        <p:nvSpPr>
          <p:cNvPr id="5" name="TextBox 4"/>
          <p:cNvSpPr txBox="1"/>
          <p:nvPr/>
        </p:nvSpPr>
        <p:spPr>
          <a:xfrm>
            <a:off x="381000" y="6248400"/>
            <a:ext cx="3048000" cy="523220"/>
          </a:xfrm>
          <a:prstGeom prst="rect">
            <a:avLst/>
          </a:prstGeom>
          <a:noFill/>
        </p:spPr>
        <p:txBody>
          <a:bodyPr wrap="square" rtlCol="0">
            <a:spAutoFit/>
          </a:bodyPr>
          <a:lstStyle/>
          <a:p>
            <a:pPr algn="ctr"/>
            <a:r>
              <a:rPr lang="en-US" sz="2800" b="1" dirty="0" smtClean="0"/>
              <a:t>2015-2016</a:t>
            </a:r>
            <a:endParaRPr lang="en-US" sz="2800" b="1" dirty="0"/>
          </a:p>
        </p:txBody>
      </p:sp>
      <p:sp>
        <p:nvSpPr>
          <p:cNvPr id="8" name="TextBox 7"/>
          <p:cNvSpPr txBox="1"/>
          <p:nvPr/>
        </p:nvSpPr>
        <p:spPr>
          <a:xfrm>
            <a:off x="2743200" y="3810000"/>
            <a:ext cx="3048000" cy="523220"/>
          </a:xfrm>
          <a:prstGeom prst="rect">
            <a:avLst/>
          </a:prstGeom>
          <a:noFill/>
        </p:spPr>
        <p:txBody>
          <a:bodyPr wrap="square" rtlCol="0">
            <a:spAutoFit/>
          </a:bodyPr>
          <a:lstStyle/>
          <a:p>
            <a:pPr algn="ctr"/>
            <a:r>
              <a:rPr lang="en-US" sz="2800" b="1" dirty="0" smtClean="0"/>
              <a:t>2016-2017</a:t>
            </a:r>
            <a:endParaRPr lang="en-US" sz="2800" b="1" dirty="0"/>
          </a:p>
        </p:txBody>
      </p:sp>
      <p:sp>
        <p:nvSpPr>
          <p:cNvPr id="9" name="TextBox 8"/>
          <p:cNvSpPr txBox="1"/>
          <p:nvPr/>
        </p:nvSpPr>
        <p:spPr>
          <a:xfrm>
            <a:off x="5562600" y="6258580"/>
            <a:ext cx="3048000" cy="523220"/>
          </a:xfrm>
          <a:prstGeom prst="rect">
            <a:avLst/>
          </a:prstGeom>
          <a:noFill/>
        </p:spPr>
        <p:txBody>
          <a:bodyPr wrap="square" rtlCol="0">
            <a:spAutoFit/>
          </a:bodyPr>
          <a:lstStyle/>
          <a:p>
            <a:pPr algn="ctr"/>
            <a:r>
              <a:rPr lang="en-US" sz="2800" b="1" dirty="0" smtClean="0"/>
              <a:t>2017-2018</a:t>
            </a:r>
            <a:endParaRPr lang="en-US" sz="2800" b="1" dirty="0"/>
          </a:p>
        </p:txBody>
      </p:sp>
    </p:spTree>
    <p:extLst>
      <p:ext uri="{BB962C8B-B14F-4D97-AF65-F5344CB8AC3E}">
        <p14:creationId xmlns:p14="http://schemas.microsoft.com/office/powerpoint/2010/main" val="3897545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304800"/>
            <a:ext cx="8229600" cy="1143000"/>
          </a:xfrm>
        </p:spPr>
        <p:txBody>
          <a:bodyPr/>
          <a:lstStyle/>
          <a:p>
            <a:pPr algn="ctr"/>
            <a:r>
              <a:rPr lang="en-US" altLang="en-US" dirty="0" smtClean="0"/>
              <a:t>Summary</a:t>
            </a:r>
          </a:p>
        </p:txBody>
      </p:sp>
      <p:sp>
        <p:nvSpPr>
          <p:cNvPr id="12291" name="Content Placeholder 2"/>
          <p:cNvSpPr>
            <a:spLocks noGrp="1"/>
          </p:cNvSpPr>
          <p:nvPr>
            <p:ph idx="1"/>
          </p:nvPr>
        </p:nvSpPr>
        <p:spPr>
          <a:xfrm>
            <a:off x="457200" y="2057400"/>
            <a:ext cx="8382000" cy="4572000"/>
          </a:xfrm>
        </p:spPr>
        <p:txBody>
          <a:bodyPr>
            <a:normAutofit/>
          </a:bodyPr>
          <a:lstStyle/>
          <a:p>
            <a:endParaRPr lang="en-US" altLang="en-US" sz="2800" dirty="0" smtClean="0"/>
          </a:p>
          <a:p>
            <a:pPr marL="0" indent="0">
              <a:buNone/>
            </a:pPr>
            <a:r>
              <a:rPr lang="en-US" altLang="en-US" sz="2800" dirty="0" smtClean="0"/>
              <a:t>District has to earn the FTES to receive the funds</a:t>
            </a:r>
          </a:p>
          <a:p>
            <a:pPr marL="0" indent="0">
              <a:buNone/>
            </a:pPr>
            <a:endParaRPr lang="en-US" altLang="en-US" sz="2800" dirty="0" smtClean="0"/>
          </a:p>
          <a:p>
            <a:pPr marL="0" indent="0">
              <a:buNone/>
            </a:pPr>
            <a:r>
              <a:rPr lang="en-US" altLang="en-US" sz="2800" dirty="0" smtClean="0"/>
              <a:t>Close monitoring throughout the year</a:t>
            </a:r>
          </a:p>
          <a:p>
            <a:pPr marL="0" indent="0">
              <a:buNone/>
            </a:pPr>
            <a:endParaRPr lang="en-US" altLang="en-US" sz="2800" dirty="0" smtClean="0"/>
          </a:p>
          <a:p>
            <a:pPr marL="0" indent="0">
              <a:buNone/>
            </a:pPr>
            <a:r>
              <a:rPr lang="en-US" altLang="en-US" sz="2800" dirty="0" smtClean="0"/>
              <a:t>Critical decisions to be made</a:t>
            </a:r>
          </a:p>
          <a:p>
            <a:pPr marL="0" indent="0">
              <a:buNone/>
            </a:pPr>
            <a:endParaRPr lang="en-US" altLang="en-US" sz="2800" dirty="0" smtClean="0"/>
          </a:p>
          <a:p>
            <a:pPr marL="0" indent="0">
              <a:buNone/>
            </a:pPr>
            <a:r>
              <a:rPr lang="en-US" altLang="en-US" sz="2800" dirty="0" smtClean="0"/>
              <a:t>Complicated to calculate</a:t>
            </a:r>
          </a:p>
          <a:p>
            <a:pPr marL="0" indent="0">
              <a:buNone/>
            </a:pPr>
            <a:endParaRPr lang="en-US" altLang="en-US" sz="2800" dirty="0" smtClean="0"/>
          </a:p>
          <a:p>
            <a:endParaRPr lang="en-US" altLang="en-US" sz="2800" dirty="0" smtClean="0"/>
          </a:p>
          <a:p>
            <a:endParaRPr lang="en-US" altLang="en-US" sz="2800" dirty="0" smtClean="0"/>
          </a:p>
          <a:p>
            <a:endParaRPr lang="en-US" altLang="en-US" dirty="0" smtClean="0"/>
          </a:p>
        </p:txBody>
      </p:sp>
    </p:spTree>
    <p:extLst>
      <p:ext uri="{BB962C8B-B14F-4D97-AF65-F5344CB8AC3E}">
        <p14:creationId xmlns:p14="http://schemas.microsoft.com/office/powerpoint/2010/main" val="32862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Placeholder 1"/>
          <p:cNvSpPr>
            <a:spLocks noGrp="1"/>
          </p:cNvSpPr>
          <p:nvPr>
            <p:ph type="body" idx="1"/>
          </p:nvPr>
        </p:nvSpPr>
        <p:spPr/>
        <p:txBody>
          <a:bodyPr/>
          <a:lstStyle/>
          <a:p>
            <a:endParaRPr lang="en-US" altLang="en-US" smtClean="0"/>
          </a:p>
        </p:txBody>
      </p:sp>
      <p:sp>
        <p:nvSpPr>
          <p:cNvPr id="33795" name="Title 2"/>
          <p:cNvSpPr>
            <a:spLocks noGrp="1"/>
          </p:cNvSpPr>
          <p:nvPr>
            <p:ph type="title"/>
          </p:nvPr>
        </p:nvSpPr>
        <p:spPr/>
        <p:txBody>
          <a:bodyPr/>
          <a:lstStyle/>
          <a:p>
            <a:r>
              <a:rPr lang="en-US" altLang="en-US" b="1" dirty="0" smtClean="0"/>
              <a:t>STRS &amp; PERS </a:t>
            </a:r>
            <a:endParaRPr lang="en-US" alt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2775" y="228600"/>
            <a:ext cx="8153400" cy="990600"/>
          </a:xfrm>
        </p:spPr>
        <p:txBody>
          <a:bodyPr/>
          <a:lstStyle/>
          <a:p>
            <a:r>
              <a:rPr lang="en-US" altLang="en-US" smtClean="0"/>
              <a:t>Learning Objective</a:t>
            </a:r>
          </a:p>
        </p:txBody>
      </p:sp>
      <p:sp>
        <p:nvSpPr>
          <p:cNvPr id="11267" name="Content Placeholder 2"/>
          <p:cNvSpPr>
            <a:spLocks noGrp="1"/>
          </p:cNvSpPr>
          <p:nvPr>
            <p:ph sz="quarter" idx="1"/>
          </p:nvPr>
        </p:nvSpPr>
        <p:spPr>
          <a:xfrm>
            <a:off x="612775" y="1600200"/>
            <a:ext cx="8153400" cy="4495800"/>
          </a:xfrm>
        </p:spPr>
        <p:txBody>
          <a:bodyPr/>
          <a:lstStyle/>
          <a:p>
            <a:pPr marL="0" indent="0">
              <a:buFont typeface="Wingdings" panose="05000000000000000000" pitchFamily="2" charset="2"/>
              <a:buNone/>
            </a:pPr>
            <a:endParaRPr lang="en-US" altLang="en-US" smtClean="0"/>
          </a:p>
          <a:p>
            <a:pPr marL="0" indent="0" algn="ctr">
              <a:buFont typeface="Wingdings" panose="05000000000000000000" pitchFamily="2" charset="2"/>
              <a:buNone/>
            </a:pPr>
            <a:r>
              <a:rPr lang="en-US" altLang="en-US" sz="3600" smtClean="0"/>
              <a:t>To introduce and refresh understanding of general factors that affect budget development and decisions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96863" y="152400"/>
            <a:ext cx="8229600" cy="1143000"/>
          </a:xfrm>
        </p:spPr>
        <p:txBody>
          <a:bodyPr/>
          <a:lstStyle/>
          <a:p>
            <a:pPr algn="ctr"/>
            <a:r>
              <a:rPr lang="en-US" altLang="en-US" dirty="0" smtClean="0"/>
              <a:t>What Is STRS &amp; PERS</a:t>
            </a:r>
          </a:p>
        </p:txBody>
      </p:sp>
      <p:sp>
        <p:nvSpPr>
          <p:cNvPr id="12291" name="Content Placeholder 2"/>
          <p:cNvSpPr>
            <a:spLocks noGrp="1"/>
          </p:cNvSpPr>
          <p:nvPr>
            <p:ph idx="1"/>
          </p:nvPr>
        </p:nvSpPr>
        <p:spPr>
          <a:xfrm>
            <a:off x="308738" y="1752600"/>
            <a:ext cx="7586663" cy="4648200"/>
          </a:xfrm>
        </p:spPr>
        <p:txBody>
          <a:bodyPr/>
          <a:lstStyle/>
          <a:p>
            <a:r>
              <a:rPr lang="en-US" altLang="en-US" sz="2800" dirty="0" err="1" smtClean="0"/>
              <a:t>CalSTRS</a:t>
            </a:r>
            <a:r>
              <a:rPr lang="en-US" altLang="en-US" sz="2800" dirty="0" smtClean="0"/>
              <a:t> = State Teachers’ Retirement System</a:t>
            </a:r>
          </a:p>
          <a:p>
            <a:pPr lvl="1"/>
            <a:r>
              <a:rPr lang="en-US" altLang="en-US" sz="2500" dirty="0" smtClean="0"/>
              <a:t>Provides retirement, disability and survivor benefits for California’s Pre-Kindergarten – Community College educators and their families (largest teachers’ retirement fund in the U.S.)</a:t>
            </a:r>
          </a:p>
          <a:p>
            <a:pPr lvl="1"/>
            <a:endParaRPr lang="en-US" altLang="en-US" sz="2500" dirty="0" smtClean="0"/>
          </a:p>
          <a:p>
            <a:r>
              <a:rPr lang="en-US" altLang="en-US" sz="2800" dirty="0" smtClean="0"/>
              <a:t>CalPERS = Public Employees’ Retirement System</a:t>
            </a:r>
          </a:p>
          <a:p>
            <a:pPr lvl="1"/>
            <a:r>
              <a:rPr lang="en-US" altLang="en-US" dirty="0" smtClean="0"/>
              <a:t>Manages pension and health benefits for California public employees, retirees, and their families (largest public pension fund in the U.S.)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8816" y="2819400"/>
            <a:ext cx="1524000" cy="11049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827" y="4536186"/>
            <a:ext cx="572568" cy="91211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7290" y="5105400"/>
            <a:ext cx="791051" cy="838200"/>
          </a:xfrm>
          <a:prstGeom prst="rect">
            <a:avLst/>
          </a:prstGeom>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228600"/>
            <a:ext cx="8229600" cy="1143000"/>
          </a:xfrm>
        </p:spPr>
        <p:txBody>
          <a:bodyPr/>
          <a:lstStyle/>
          <a:p>
            <a:pPr algn="ctr"/>
            <a:r>
              <a:rPr lang="en-US" altLang="en-US" smtClean="0"/>
              <a:t>STRS</a:t>
            </a:r>
          </a:p>
        </p:txBody>
      </p:sp>
      <p:sp>
        <p:nvSpPr>
          <p:cNvPr id="36867" name="Content Placeholder 2"/>
          <p:cNvSpPr>
            <a:spLocks noGrp="1"/>
          </p:cNvSpPr>
          <p:nvPr>
            <p:ph idx="1"/>
          </p:nvPr>
        </p:nvSpPr>
        <p:spPr>
          <a:xfrm>
            <a:off x="914400" y="2057400"/>
            <a:ext cx="7586663" cy="4038600"/>
          </a:xfrm>
        </p:spPr>
        <p:txBody>
          <a:bodyPr/>
          <a:lstStyle/>
          <a:p>
            <a:pPr marL="0" indent="0">
              <a:buNone/>
            </a:pPr>
            <a:endParaRPr lang="en-US" altLang="en-US" sz="3100" dirty="0" smtClean="0"/>
          </a:p>
          <a:p>
            <a:endParaRPr lang="en-US" altLang="en-US" sz="3100" dirty="0" smtClean="0"/>
          </a:p>
          <a:p>
            <a:pPr lvl="1"/>
            <a:endParaRPr lang="en-US" alt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2452929621"/>
              </p:ext>
            </p:extLst>
          </p:nvPr>
        </p:nvGraphicFramePr>
        <p:xfrm>
          <a:off x="304800" y="1905000"/>
          <a:ext cx="8610599" cy="2849880"/>
        </p:xfrm>
        <a:graphic>
          <a:graphicData uri="http://schemas.openxmlformats.org/drawingml/2006/table">
            <a:tbl>
              <a:tblPr firstRow="1" bandRow="1">
                <a:tableStyleId>{5C22544A-7EE6-4342-B048-85BDC9FD1C3A}</a:tableStyleId>
              </a:tblPr>
              <a:tblGrid>
                <a:gridCol w="1218483"/>
                <a:gridCol w="2193265"/>
                <a:gridCol w="2193265"/>
                <a:gridCol w="3005586"/>
              </a:tblGrid>
              <a:tr h="762000">
                <a:tc>
                  <a:txBody>
                    <a:bodyPr/>
                    <a:lstStyle/>
                    <a:p>
                      <a:pPr algn="ctr"/>
                      <a:endParaRPr lang="en-US" sz="4000" dirty="0"/>
                    </a:p>
                  </a:txBody>
                  <a:tcPr anchor="ctr"/>
                </a:tc>
                <a:tc>
                  <a:txBody>
                    <a:bodyPr/>
                    <a:lstStyle/>
                    <a:p>
                      <a:pPr algn="ctr"/>
                      <a:r>
                        <a:rPr lang="en-US" sz="4000" dirty="0" smtClean="0"/>
                        <a:t>2014/15</a:t>
                      </a:r>
                      <a:endParaRPr lang="en-US" sz="4000" dirty="0"/>
                    </a:p>
                  </a:txBody>
                  <a:tcPr anchor="ctr"/>
                </a:tc>
                <a:tc>
                  <a:txBody>
                    <a:bodyPr/>
                    <a:lstStyle/>
                    <a:p>
                      <a:pPr algn="ctr"/>
                      <a:r>
                        <a:rPr lang="en-US" sz="4000" dirty="0" smtClean="0"/>
                        <a:t>2020/21</a:t>
                      </a:r>
                      <a:endParaRPr lang="en-US" sz="4000" dirty="0"/>
                    </a:p>
                  </a:txBody>
                  <a:tcPr anchor="ctr"/>
                </a:tc>
                <a:tc>
                  <a:txBody>
                    <a:bodyPr/>
                    <a:lstStyle/>
                    <a:p>
                      <a:pPr algn="ctr"/>
                      <a:r>
                        <a:rPr lang="en-US" sz="4000" dirty="0" smtClean="0"/>
                        <a:t>INCREASE</a:t>
                      </a:r>
                      <a:endParaRPr lang="en-US" sz="4000" dirty="0"/>
                    </a:p>
                  </a:txBody>
                  <a:tcPr anchor="ctr"/>
                </a:tc>
              </a:tr>
              <a:tr h="990600">
                <a:tc>
                  <a:txBody>
                    <a:bodyPr/>
                    <a:lstStyle/>
                    <a:p>
                      <a:pPr algn="ctr"/>
                      <a:endParaRPr lang="en-US" sz="4000" dirty="0"/>
                    </a:p>
                  </a:txBody>
                  <a:tcPr anchor="ctr"/>
                </a:tc>
                <a:tc>
                  <a:txBody>
                    <a:bodyPr/>
                    <a:lstStyle/>
                    <a:p>
                      <a:pPr algn="ctr"/>
                      <a:r>
                        <a:rPr lang="en-US" sz="4000" dirty="0" smtClean="0"/>
                        <a:t>Actual</a:t>
                      </a:r>
                      <a:endParaRPr lang="en-US" sz="4000" dirty="0"/>
                    </a:p>
                  </a:txBody>
                  <a:tcPr anchor="ctr"/>
                </a:tc>
                <a:tc>
                  <a:txBody>
                    <a:bodyPr/>
                    <a:lstStyle/>
                    <a:p>
                      <a:pPr algn="ctr"/>
                      <a:r>
                        <a:rPr lang="en-US" sz="4000" dirty="0" smtClean="0"/>
                        <a:t>Estimate</a:t>
                      </a:r>
                      <a:endParaRPr lang="en-US" sz="4000" dirty="0"/>
                    </a:p>
                  </a:txBody>
                  <a:tcPr anchor="ctr"/>
                </a:tc>
                <a:tc>
                  <a:txBody>
                    <a:bodyPr/>
                    <a:lstStyle/>
                    <a:p>
                      <a:pPr algn="ctr"/>
                      <a:endParaRPr lang="en-US" sz="4000" dirty="0"/>
                    </a:p>
                  </a:txBody>
                  <a:tcPr anchor="ctr"/>
                </a:tc>
              </a:tr>
              <a:tr h="990600">
                <a:tc>
                  <a:txBody>
                    <a:bodyPr/>
                    <a:lstStyle/>
                    <a:p>
                      <a:pPr algn="ctr"/>
                      <a:r>
                        <a:rPr lang="en-US" sz="4000" dirty="0" smtClean="0"/>
                        <a:t>Rate</a:t>
                      </a:r>
                      <a:endParaRPr lang="en-US" sz="4000" dirty="0"/>
                    </a:p>
                  </a:txBody>
                  <a:tcPr anchor="ctr"/>
                </a:tc>
                <a:tc>
                  <a:txBody>
                    <a:bodyPr/>
                    <a:lstStyle/>
                    <a:p>
                      <a:pPr algn="ctr"/>
                      <a:r>
                        <a:rPr lang="en-US" sz="4000" dirty="0" smtClean="0"/>
                        <a:t>11.77%</a:t>
                      </a:r>
                      <a:endParaRPr lang="en-US" sz="4000" dirty="0"/>
                    </a:p>
                  </a:txBody>
                  <a:tcPr anchor="ctr"/>
                </a:tc>
                <a:tc>
                  <a:txBody>
                    <a:bodyPr/>
                    <a:lstStyle/>
                    <a:p>
                      <a:pPr algn="ctr"/>
                      <a:r>
                        <a:rPr lang="en-US" sz="4000" dirty="0" smtClean="0"/>
                        <a:t>20.40%</a:t>
                      </a:r>
                      <a:endParaRPr lang="en-US" sz="4000" dirty="0"/>
                    </a:p>
                  </a:txBody>
                  <a:tcPr anchor="ctr"/>
                </a:tc>
                <a:tc>
                  <a:txBody>
                    <a:bodyPr/>
                    <a:lstStyle/>
                    <a:p>
                      <a:pPr algn="ctr"/>
                      <a:r>
                        <a:rPr lang="en-US" sz="6600" b="1" dirty="0" smtClean="0">
                          <a:solidFill>
                            <a:srgbClr val="FF0000"/>
                          </a:solidFill>
                        </a:rPr>
                        <a:t>73.30%</a:t>
                      </a:r>
                      <a:endParaRPr lang="en-US" sz="6600" b="1" dirty="0">
                        <a:solidFill>
                          <a:srgbClr val="FF0000"/>
                        </a:solidFill>
                      </a:endParaRPr>
                    </a:p>
                  </a:txBody>
                  <a:tcPr anchor="ctr"/>
                </a:tc>
              </a:tr>
            </a:tbl>
          </a:graphicData>
        </a:graphic>
      </p:graphicFrame>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71463" y="228600"/>
            <a:ext cx="8229600" cy="1143000"/>
          </a:xfrm>
        </p:spPr>
        <p:txBody>
          <a:bodyPr/>
          <a:lstStyle/>
          <a:p>
            <a:pPr algn="ctr"/>
            <a:r>
              <a:rPr lang="en-US" altLang="en-US" smtClean="0"/>
              <a:t>PERS</a:t>
            </a:r>
          </a:p>
        </p:txBody>
      </p:sp>
      <p:sp>
        <p:nvSpPr>
          <p:cNvPr id="38915" name="Content Placeholder 2"/>
          <p:cNvSpPr>
            <a:spLocks noGrp="1"/>
          </p:cNvSpPr>
          <p:nvPr>
            <p:ph idx="1"/>
          </p:nvPr>
        </p:nvSpPr>
        <p:spPr>
          <a:xfrm>
            <a:off x="914400" y="2057400"/>
            <a:ext cx="7586663" cy="4038600"/>
          </a:xfrm>
        </p:spPr>
        <p:txBody>
          <a:bodyPr/>
          <a:lstStyle/>
          <a:p>
            <a:pPr marL="0" indent="0">
              <a:buNone/>
            </a:pPr>
            <a:endParaRPr lang="en-US" altLang="en-US" sz="2800" dirty="0" smtClean="0"/>
          </a:p>
          <a:p>
            <a:pPr lvl="1"/>
            <a:endParaRPr lang="en-US" alt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4283190380"/>
              </p:ext>
            </p:extLst>
          </p:nvPr>
        </p:nvGraphicFramePr>
        <p:xfrm>
          <a:off x="304120" y="2060369"/>
          <a:ext cx="8610599" cy="2849880"/>
        </p:xfrm>
        <a:graphic>
          <a:graphicData uri="http://schemas.openxmlformats.org/drawingml/2006/table">
            <a:tbl>
              <a:tblPr firstRow="1" bandRow="1">
                <a:tableStyleId>{5C22544A-7EE6-4342-B048-85BDC9FD1C3A}</a:tableStyleId>
              </a:tblPr>
              <a:tblGrid>
                <a:gridCol w="1218483"/>
                <a:gridCol w="2193265"/>
                <a:gridCol w="2193265"/>
                <a:gridCol w="3005586"/>
              </a:tblGrid>
              <a:tr h="762000">
                <a:tc>
                  <a:txBody>
                    <a:bodyPr/>
                    <a:lstStyle/>
                    <a:p>
                      <a:pPr algn="ctr"/>
                      <a:endParaRPr lang="en-US" sz="4000" dirty="0"/>
                    </a:p>
                  </a:txBody>
                  <a:tcPr anchor="ctr"/>
                </a:tc>
                <a:tc>
                  <a:txBody>
                    <a:bodyPr/>
                    <a:lstStyle/>
                    <a:p>
                      <a:pPr algn="ctr"/>
                      <a:r>
                        <a:rPr lang="en-US" sz="4000" dirty="0" smtClean="0"/>
                        <a:t>2014/15</a:t>
                      </a:r>
                      <a:endParaRPr lang="en-US" sz="4000" dirty="0"/>
                    </a:p>
                  </a:txBody>
                  <a:tcPr anchor="ctr"/>
                </a:tc>
                <a:tc>
                  <a:txBody>
                    <a:bodyPr/>
                    <a:lstStyle/>
                    <a:p>
                      <a:pPr algn="ctr"/>
                      <a:r>
                        <a:rPr lang="en-US" sz="4000" dirty="0" smtClean="0"/>
                        <a:t>2020/21</a:t>
                      </a:r>
                      <a:endParaRPr lang="en-US" sz="4000" dirty="0"/>
                    </a:p>
                  </a:txBody>
                  <a:tcPr anchor="ctr"/>
                </a:tc>
                <a:tc>
                  <a:txBody>
                    <a:bodyPr/>
                    <a:lstStyle/>
                    <a:p>
                      <a:pPr algn="ctr"/>
                      <a:r>
                        <a:rPr lang="en-US" sz="4000" dirty="0" smtClean="0"/>
                        <a:t>INCREASE</a:t>
                      </a:r>
                      <a:endParaRPr lang="en-US" sz="4000" dirty="0"/>
                    </a:p>
                  </a:txBody>
                  <a:tcPr anchor="ctr"/>
                </a:tc>
              </a:tr>
              <a:tr h="990600">
                <a:tc>
                  <a:txBody>
                    <a:bodyPr/>
                    <a:lstStyle/>
                    <a:p>
                      <a:pPr algn="ctr"/>
                      <a:endParaRPr lang="en-US" sz="4000" dirty="0"/>
                    </a:p>
                  </a:txBody>
                  <a:tcPr anchor="ctr"/>
                </a:tc>
                <a:tc>
                  <a:txBody>
                    <a:bodyPr/>
                    <a:lstStyle/>
                    <a:p>
                      <a:pPr algn="ctr"/>
                      <a:r>
                        <a:rPr lang="en-US" sz="4000" dirty="0" smtClean="0"/>
                        <a:t>Actual</a:t>
                      </a:r>
                      <a:endParaRPr lang="en-US" sz="4000" dirty="0"/>
                    </a:p>
                  </a:txBody>
                  <a:tcPr anchor="ctr"/>
                </a:tc>
                <a:tc>
                  <a:txBody>
                    <a:bodyPr/>
                    <a:lstStyle/>
                    <a:p>
                      <a:pPr algn="ctr"/>
                      <a:r>
                        <a:rPr lang="en-US" sz="4000" dirty="0" smtClean="0"/>
                        <a:t>Estimate</a:t>
                      </a:r>
                      <a:endParaRPr lang="en-US" sz="4000" dirty="0"/>
                    </a:p>
                  </a:txBody>
                  <a:tcPr anchor="ctr"/>
                </a:tc>
                <a:tc>
                  <a:txBody>
                    <a:bodyPr/>
                    <a:lstStyle/>
                    <a:p>
                      <a:pPr algn="ctr"/>
                      <a:endParaRPr lang="en-US" sz="4000" dirty="0"/>
                    </a:p>
                  </a:txBody>
                  <a:tcPr anchor="ctr"/>
                </a:tc>
              </a:tr>
              <a:tr h="990600">
                <a:tc>
                  <a:txBody>
                    <a:bodyPr/>
                    <a:lstStyle/>
                    <a:p>
                      <a:pPr algn="ctr"/>
                      <a:r>
                        <a:rPr lang="en-US" sz="4000" dirty="0" smtClean="0"/>
                        <a:t>Rate</a:t>
                      </a:r>
                      <a:endParaRPr lang="en-US" sz="4000" dirty="0"/>
                    </a:p>
                  </a:txBody>
                  <a:tcPr anchor="ctr"/>
                </a:tc>
                <a:tc>
                  <a:txBody>
                    <a:bodyPr/>
                    <a:lstStyle/>
                    <a:p>
                      <a:pPr algn="ctr"/>
                      <a:r>
                        <a:rPr lang="en-US" sz="4000" dirty="0" smtClean="0"/>
                        <a:t>8.88%</a:t>
                      </a:r>
                      <a:endParaRPr lang="en-US" sz="4000" dirty="0"/>
                    </a:p>
                  </a:txBody>
                  <a:tcPr anchor="ctr"/>
                </a:tc>
                <a:tc>
                  <a:txBody>
                    <a:bodyPr/>
                    <a:lstStyle/>
                    <a:p>
                      <a:pPr algn="ctr"/>
                      <a:r>
                        <a:rPr lang="en-US" sz="4000" dirty="0" smtClean="0"/>
                        <a:t>19.10%</a:t>
                      </a:r>
                      <a:endParaRPr lang="en-US" sz="4000" dirty="0"/>
                    </a:p>
                  </a:txBody>
                  <a:tcPr anchor="ctr"/>
                </a:tc>
                <a:tc>
                  <a:txBody>
                    <a:bodyPr/>
                    <a:lstStyle/>
                    <a:p>
                      <a:pPr algn="ctr"/>
                      <a:r>
                        <a:rPr lang="en-US" sz="6600" b="1" dirty="0" smtClean="0">
                          <a:solidFill>
                            <a:srgbClr val="FF0000"/>
                          </a:solidFill>
                        </a:rPr>
                        <a:t>115.1%</a:t>
                      </a:r>
                      <a:endParaRPr lang="en-US" sz="6600" b="1" dirty="0">
                        <a:solidFill>
                          <a:srgbClr val="FF0000"/>
                        </a:solidFill>
                      </a:endParaRPr>
                    </a:p>
                  </a:txBody>
                  <a:tcPr anchor="ctr"/>
                </a:tc>
              </a:tr>
            </a:tbl>
          </a:graphicData>
        </a:graphic>
      </p:graphicFrame>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228600"/>
            <a:ext cx="8229600" cy="1143000"/>
          </a:xfrm>
        </p:spPr>
        <p:txBody>
          <a:bodyPr/>
          <a:lstStyle/>
          <a:p>
            <a:pPr algn="ctr"/>
            <a:r>
              <a:rPr lang="en-US" altLang="en-US" smtClean="0"/>
              <a:t>Estimated STRS &amp; PERS</a:t>
            </a:r>
          </a:p>
        </p:txBody>
      </p:sp>
      <p:sp>
        <p:nvSpPr>
          <p:cNvPr id="40963" name="Content Placeholder 2"/>
          <p:cNvSpPr>
            <a:spLocks noGrp="1"/>
          </p:cNvSpPr>
          <p:nvPr>
            <p:ph idx="1"/>
          </p:nvPr>
        </p:nvSpPr>
        <p:spPr>
          <a:xfrm>
            <a:off x="914400" y="2057400"/>
            <a:ext cx="7586663" cy="3048000"/>
          </a:xfrm>
        </p:spPr>
        <p:txBody>
          <a:bodyPr/>
          <a:lstStyle/>
          <a:p>
            <a:endParaRPr lang="en-US" altLang="en-US" dirty="0" smtClean="0"/>
          </a:p>
          <a:p>
            <a:pPr marL="366713" lvl="1" indent="0">
              <a:buNone/>
            </a:pPr>
            <a:endParaRPr lang="en-US" altLang="en-US" dirty="0" smtClean="0"/>
          </a:p>
        </p:txBody>
      </p:sp>
      <p:graphicFrame>
        <p:nvGraphicFramePr>
          <p:cNvPr id="8" name="Chart 7"/>
          <p:cNvGraphicFramePr>
            <a:graphicFrameLocks/>
          </p:cNvGraphicFramePr>
          <p:nvPr>
            <p:extLst>
              <p:ext uri="{D42A27DB-BD31-4B8C-83A1-F6EECF244321}">
                <p14:modId xmlns:p14="http://schemas.microsoft.com/office/powerpoint/2010/main" val="806083169"/>
              </p:ext>
            </p:extLst>
          </p:nvPr>
        </p:nvGraphicFramePr>
        <p:xfrm>
          <a:off x="381000" y="1871662"/>
          <a:ext cx="8458199" cy="31146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2590800"/>
            <a:ext cx="7358063" cy="1143000"/>
          </a:xfrm>
          <a:prstGeom prst="rect">
            <a:avLst/>
          </a:prstGeom>
          <a:noFill/>
          <a:ln w="22225">
            <a:solidFill>
              <a:srgbClr val="10FC1B"/>
            </a:solidFill>
          </a:ln>
        </p:spPr>
        <p:txBody>
          <a:bodyPr wrap="square" rtlCol="0">
            <a:noAutofit/>
          </a:bodyPr>
          <a:lstStyle/>
          <a:p>
            <a:pPr algn="ctr"/>
            <a:r>
              <a:rPr lang="en-US" sz="2000" i="1" u="sng" dirty="0" smtClean="0">
                <a:solidFill>
                  <a:srgbClr val="10FC1B"/>
                </a:solidFill>
              </a:rPr>
              <a:t>Increase</a:t>
            </a:r>
            <a:endParaRPr lang="en-US" sz="2000" i="1" u="sng" dirty="0">
              <a:solidFill>
                <a:srgbClr val="10FC1B"/>
              </a:solidFill>
            </a:endParaRPr>
          </a:p>
        </p:txBody>
      </p:sp>
      <p:sp>
        <p:nvSpPr>
          <p:cNvPr id="10" name="TextBox 9"/>
          <p:cNvSpPr txBox="1"/>
          <p:nvPr/>
        </p:nvSpPr>
        <p:spPr>
          <a:xfrm>
            <a:off x="2481263" y="5289440"/>
            <a:ext cx="6019800" cy="646331"/>
          </a:xfrm>
          <a:prstGeom prst="rect">
            <a:avLst/>
          </a:prstGeom>
          <a:noFill/>
          <a:ln w="3175">
            <a:solidFill>
              <a:srgbClr val="10FC1B"/>
            </a:solidFill>
          </a:ln>
          <a:effectLst>
            <a:outerShdw blurRad="50800" dist="38100" dir="18900000" algn="bl" rotWithShape="0">
              <a:prstClr val="black">
                <a:alpha val="40000"/>
              </a:prstClr>
            </a:outerShdw>
          </a:effectLst>
        </p:spPr>
        <p:txBody>
          <a:bodyPr wrap="square" rtlCol="0">
            <a:spAutoFit/>
          </a:bodyPr>
          <a:lstStyle/>
          <a:p>
            <a:r>
              <a:rPr lang="en-US" sz="3600" dirty="0" smtClean="0">
                <a:ln>
                  <a:solidFill>
                    <a:schemeClr val="tx1">
                      <a:alpha val="56000"/>
                    </a:schemeClr>
                  </a:solidFill>
                </a:ln>
                <a:solidFill>
                  <a:srgbClr val="10FC1B"/>
                </a:solidFill>
              </a:rPr>
              <a:t>6 year increase = ~ $32.5 M</a:t>
            </a:r>
          </a:p>
        </p:txBody>
      </p:sp>
      <p:sp>
        <p:nvSpPr>
          <p:cNvPr id="11" name="TextBox 10"/>
          <p:cNvSpPr txBox="1"/>
          <p:nvPr/>
        </p:nvSpPr>
        <p:spPr>
          <a:xfrm>
            <a:off x="3962400" y="5935771"/>
            <a:ext cx="3352800" cy="338554"/>
          </a:xfrm>
          <a:prstGeom prst="rect">
            <a:avLst/>
          </a:prstGeom>
          <a:noFill/>
        </p:spPr>
        <p:txBody>
          <a:bodyPr wrap="square" rtlCol="0">
            <a:spAutoFit/>
          </a:bodyPr>
          <a:lstStyle/>
          <a:p>
            <a:r>
              <a:rPr lang="en-US" sz="1600" i="1" dirty="0" smtClean="0"/>
              <a:t>Based on current employees</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Placeholder 1"/>
          <p:cNvSpPr>
            <a:spLocks noGrp="1"/>
          </p:cNvSpPr>
          <p:nvPr>
            <p:ph type="body" idx="1"/>
          </p:nvPr>
        </p:nvSpPr>
        <p:spPr/>
        <p:txBody>
          <a:bodyPr/>
          <a:lstStyle/>
          <a:p>
            <a:endParaRPr lang="en-US" altLang="en-US" smtClean="0"/>
          </a:p>
        </p:txBody>
      </p:sp>
      <p:sp>
        <p:nvSpPr>
          <p:cNvPr id="43011" name="Title 2"/>
          <p:cNvSpPr>
            <a:spLocks noGrp="1"/>
          </p:cNvSpPr>
          <p:nvPr>
            <p:ph type="title"/>
          </p:nvPr>
        </p:nvSpPr>
        <p:spPr/>
        <p:txBody>
          <a:bodyPr/>
          <a:lstStyle/>
          <a:p>
            <a:r>
              <a:rPr lang="en-US" altLang="en-US" smtClean="0"/>
              <a:t>Governor’s January Budget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76200"/>
            <a:ext cx="8229600" cy="1143000"/>
          </a:xfrm>
        </p:spPr>
        <p:txBody>
          <a:bodyPr>
            <a:normAutofit fontScale="90000"/>
          </a:bodyPr>
          <a:lstStyle/>
          <a:p>
            <a:pPr algn="ctr">
              <a:defRPr/>
            </a:pPr>
            <a:r>
              <a:rPr lang="en-US" altLang="en-US" dirty="0" smtClean="0"/>
              <a:t>Governor Brown’s 17-18 January Budget Proposal Message</a:t>
            </a:r>
          </a:p>
        </p:txBody>
      </p:sp>
      <p:sp>
        <p:nvSpPr>
          <p:cNvPr id="12291" name="Content Placeholder 2"/>
          <p:cNvSpPr>
            <a:spLocks noGrp="1"/>
          </p:cNvSpPr>
          <p:nvPr>
            <p:ph idx="1"/>
          </p:nvPr>
        </p:nvSpPr>
        <p:spPr>
          <a:xfrm>
            <a:off x="304800" y="1828800"/>
            <a:ext cx="8610600" cy="4495800"/>
          </a:xfrm>
        </p:spPr>
        <p:txBody>
          <a:bodyPr>
            <a:normAutofit fontScale="77500" lnSpcReduction="20000"/>
          </a:bodyPr>
          <a:lstStyle/>
          <a:p>
            <a:pPr marL="0" indent="0">
              <a:buFont typeface="Wingdings" panose="05000000000000000000" pitchFamily="2" charset="2"/>
              <a:buNone/>
              <a:defRPr/>
            </a:pPr>
            <a:endParaRPr lang="en-US" altLang="en-US" sz="1400" dirty="0"/>
          </a:p>
          <a:p>
            <a:pPr marL="0" indent="0">
              <a:buNone/>
              <a:defRPr/>
            </a:pPr>
            <a:r>
              <a:rPr lang="en-US" altLang="en-US" dirty="0"/>
              <a:t>The Governor urged state leaders to set aside funding against future volatility, and dedicated the budget to his late first dog Sutter, and included the quote “Save some biscuits for a rainy day”.</a:t>
            </a:r>
          </a:p>
          <a:p>
            <a:pPr marL="0" indent="0">
              <a:buNone/>
              <a:defRPr/>
            </a:pPr>
            <a:endParaRPr lang="en-US" altLang="en-US" dirty="0" smtClean="0"/>
          </a:p>
          <a:p>
            <a:pPr marL="0" indent="0">
              <a:buNone/>
              <a:defRPr/>
            </a:pPr>
            <a:endParaRPr lang="en-US" altLang="en-US" dirty="0"/>
          </a:p>
          <a:p>
            <a:pPr marL="0" indent="0">
              <a:buNone/>
              <a:defRPr/>
            </a:pPr>
            <a:r>
              <a:rPr lang="en-US" altLang="en-US" dirty="0"/>
              <a:t>The CCC Chancellor’s Office commented that state revenues are now beginning to lag expectations, and that years of seeing significant increases are likely behind us.  Colleges should expect modest growth until the next recession. </a:t>
            </a:r>
          </a:p>
          <a:p>
            <a:pPr marL="0" indent="0">
              <a:buNone/>
              <a:defRPr/>
            </a:pPr>
            <a:endParaRPr lang="en-US" altLang="en-US" dirty="0"/>
          </a:p>
          <a:p>
            <a:pPr marL="0" indent="0">
              <a:buNone/>
              <a:defRPr/>
            </a:pPr>
            <a:r>
              <a:rPr lang="en-US" altLang="en-US" dirty="0"/>
              <a:t>Chancellor Miles followed up the Governor’s message by saying “we will remain fiscally conservative and keep up our budget reserves to protect our fiscal security.”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3921" y="2971800"/>
            <a:ext cx="761999" cy="71087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2971800"/>
            <a:ext cx="761999" cy="71087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1" y="292263"/>
            <a:ext cx="761999" cy="71087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92263"/>
            <a:ext cx="761999" cy="71087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1300" y="2971800"/>
            <a:ext cx="761999" cy="710874"/>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6543" y="2971800"/>
            <a:ext cx="761999" cy="710874"/>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9069" y="2971800"/>
            <a:ext cx="761999" cy="710874"/>
          </a:xfrm>
          <a:prstGeom prst="rect">
            <a:avLst/>
          </a:prstGeom>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2775" y="228600"/>
            <a:ext cx="8153400" cy="990600"/>
          </a:xfrm>
        </p:spPr>
        <p:txBody>
          <a:bodyPr/>
          <a:lstStyle/>
          <a:p>
            <a:r>
              <a:rPr lang="en-US" altLang="en-US" smtClean="0"/>
              <a:t>Overview</a:t>
            </a:r>
          </a:p>
        </p:txBody>
      </p:sp>
      <p:sp>
        <p:nvSpPr>
          <p:cNvPr id="13315" name="Content Placeholder 2"/>
          <p:cNvSpPr>
            <a:spLocks noGrp="1"/>
          </p:cNvSpPr>
          <p:nvPr>
            <p:ph sz="quarter" idx="1"/>
          </p:nvPr>
        </p:nvSpPr>
        <p:spPr>
          <a:xfrm>
            <a:off x="612775" y="1600200"/>
            <a:ext cx="8153400" cy="4495800"/>
          </a:xfrm>
        </p:spPr>
        <p:txBody>
          <a:bodyPr/>
          <a:lstStyle/>
          <a:p>
            <a:r>
              <a:rPr lang="en-US" altLang="en-US" dirty="0" smtClean="0"/>
              <a:t>Faculty Obligation Number (FON) </a:t>
            </a:r>
          </a:p>
          <a:p>
            <a:pPr lvl="1"/>
            <a:r>
              <a:rPr lang="en-US" altLang="en-US" dirty="0" smtClean="0"/>
              <a:t> Lorenze Legaspi</a:t>
            </a:r>
          </a:p>
          <a:p>
            <a:r>
              <a:rPr lang="en-US" altLang="en-US" dirty="0" smtClean="0"/>
              <a:t>Full Time Equivalent Student (FTES) </a:t>
            </a:r>
          </a:p>
          <a:p>
            <a:pPr lvl="1"/>
            <a:r>
              <a:rPr lang="en-US" altLang="en-US" dirty="0" smtClean="0"/>
              <a:t>Sahar Abushaban</a:t>
            </a:r>
          </a:p>
          <a:p>
            <a:r>
              <a:rPr lang="en-US" altLang="en-US" dirty="0" smtClean="0"/>
              <a:t>PERS/STRS Increases</a:t>
            </a:r>
          </a:p>
          <a:p>
            <a:pPr lvl="1"/>
            <a:r>
              <a:rPr lang="en-US" altLang="en-US" dirty="0" smtClean="0"/>
              <a:t>Doug Jenson</a:t>
            </a:r>
          </a:p>
          <a:p>
            <a:r>
              <a:rPr lang="en-US" altLang="en-US" dirty="0" smtClean="0"/>
              <a:t>Governor’s January Budget</a:t>
            </a:r>
          </a:p>
          <a:p>
            <a:pPr lvl="1"/>
            <a:r>
              <a:rPr lang="en-US" altLang="en-US" dirty="0" smtClean="0"/>
              <a:t>Doug Jenson</a:t>
            </a:r>
          </a:p>
          <a:p>
            <a:pPr marL="366713" lvl="1" indent="0">
              <a:buNone/>
            </a:pPr>
            <a:endParaRPr lang="en-US" altLang="en-US" dirty="0" smtClean="0"/>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1"/>
          <p:cNvSpPr>
            <a:spLocks noGrp="1"/>
          </p:cNvSpPr>
          <p:nvPr>
            <p:ph type="body" idx="1"/>
          </p:nvPr>
        </p:nvSpPr>
        <p:spPr/>
        <p:txBody>
          <a:bodyPr/>
          <a:lstStyle/>
          <a:p>
            <a:endParaRPr lang="en-US" altLang="en-US" smtClean="0"/>
          </a:p>
        </p:txBody>
      </p:sp>
      <p:sp>
        <p:nvSpPr>
          <p:cNvPr id="15363" name="Title 2"/>
          <p:cNvSpPr>
            <a:spLocks noGrp="1"/>
          </p:cNvSpPr>
          <p:nvPr>
            <p:ph type="title"/>
          </p:nvPr>
        </p:nvSpPr>
        <p:spPr/>
        <p:txBody>
          <a:bodyPr/>
          <a:lstStyle/>
          <a:p>
            <a:r>
              <a:rPr lang="en-US" altLang="en-US" smtClean="0"/>
              <a:t>Faculty Obligation Number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2775" y="228600"/>
            <a:ext cx="8153400" cy="990600"/>
          </a:xfrm>
        </p:spPr>
        <p:txBody>
          <a:bodyPr/>
          <a:lstStyle/>
          <a:p>
            <a:r>
              <a:rPr lang="en-US" altLang="en-US" smtClean="0"/>
              <a:t>Faculty Obligation Number (FON)</a:t>
            </a:r>
          </a:p>
        </p:txBody>
      </p:sp>
      <p:sp>
        <p:nvSpPr>
          <p:cNvPr id="3" name="Content Placeholder 2"/>
          <p:cNvSpPr>
            <a:spLocks noGrp="1"/>
          </p:cNvSpPr>
          <p:nvPr>
            <p:ph sz="quarter" idx="1"/>
          </p:nvPr>
        </p:nvSpPr>
        <p:spPr>
          <a:xfrm>
            <a:off x="612775" y="1600200"/>
            <a:ext cx="8153400" cy="4495800"/>
          </a:xfrm>
        </p:spPr>
        <p:txBody>
          <a:bodyPr/>
          <a:lstStyle/>
          <a:p>
            <a:pPr>
              <a:defRPr/>
            </a:pPr>
            <a:r>
              <a:rPr lang="en-US" dirty="0" smtClean="0"/>
              <a:t>Who/what/where/when/how?</a:t>
            </a:r>
          </a:p>
          <a:p>
            <a:pPr marL="0" indent="0">
              <a:buFont typeface="Wingdings" panose="05000000000000000000" pitchFamily="2" charset="2"/>
              <a:buNone/>
              <a:defRPr/>
            </a:pPr>
            <a:endParaRPr lang="en-US" dirty="0"/>
          </a:p>
        </p:txBody>
      </p:sp>
      <p:pic>
        <p:nvPicPr>
          <p:cNvPr id="16388" name="Content Placeholder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675" y="3095625"/>
            <a:ext cx="25336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p:cNvSpPr/>
          <p:nvPr/>
        </p:nvSpPr>
        <p:spPr>
          <a:xfrm>
            <a:off x="3587750" y="3467100"/>
            <a:ext cx="7620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39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228975"/>
            <a:ext cx="40624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FON</a:t>
            </a:r>
            <a:endParaRPr lang="en-US" dirty="0"/>
          </a:p>
        </p:txBody>
      </p:sp>
      <p:sp>
        <p:nvSpPr>
          <p:cNvPr id="3" name="Content Placeholder 2"/>
          <p:cNvSpPr>
            <a:spLocks noGrp="1"/>
          </p:cNvSpPr>
          <p:nvPr>
            <p:ph sz="quarter" idx="1"/>
          </p:nvPr>
        </p:nvSpPr>
        <p:spPr/>
        <p:txBody>
          <a:bodyPr/>
          <a:lstStyle/>
          <a:p>
            <a:r>
              <a:rPr lang="en-US" altLang="en-US" sz="2000" dirty="0"/>
              <a:t>What – FON </a:t>
            </a:r>
            <a:r>
              <a:rPr lang="en-US" altLang="en-US" sz="2000" dirty="0" smtClean="0"/>
              <a:t>sets the minimu</a:t>
            </a:r>
            <a:r>
              <a:rPr lang="en-US" altLang="en-US" sz="2000" dirty="0"/>
              <a:t>m</a:t>
            </a:r>
            <a:r>
              <a:rPr lang="en-US" altLang="en-US" sz="2000" dirty="0" smtClean="0"/>
              <a:t> </a:t>
            </a:r>
            <a:r>
              <a:rPr lang="en-US" altLang="en-US" sz="2000" dirty="0"/>
              <a:t>number of </a:t>
            </a:r>
            <a:r>
              <a:rPr lang="en-US" altLang="en-US" sz="2000" dirty="0" smtClean="0"/>
              <a:t>Full-Time </a:t>
            </a:r>
            <a:r>
              <a:rPr lang="en-US" altLang="en-US" sz="2000" dirty="0" smtClean="0"/>
              <a:t>Faculty (FTF)</a:t>
            </a:r>
          </a:p>
          <a:p>
            <a:r>
              <a:rPr lang="en-US" altLang="en-US" sz="2000" dirty="0" smtClean="0"/>
              <a:t>Who </a:t>
            </a:r>
            <a:r>
              <a:rPr lang="en-US" altLang="en-US" sz="2000" dirty="0"/>
              <a:t>– </a:t>
            </a:r>
            <a:r>
              <a:rPr lang="en-US" altLang="en-US" sz="2000" dirty="0" smtClean="0"/>
              <a:t>Tenure Track </a:t>
            </a:r>
            <a:endParaRPr lang="en-US" altLang="en-US" sz="2000" dirty="0"/>
          </a:p>
          <a:p>
            <a:r>
              <a:rPr lang="en-US" altLang="en-US" sz="2000" dirty="0"/>
              <a:t>Where – Calculated as a district</a:t>
            </a:r>
          </a:p>
          <a:p>
            <a:r>
              <a:rPr lang="en-US" altLang="en-US" sz="2000" dirty="0"/>
              <a:t>When – Established in 1988 based on </a:t>
            </a:r>
            <a:r>
              <a:rPr lang="en-US" altLang="en-US" sz="2000" dirty="0" smtClean="0"/>
              <a:t>88/89 </a:t>
            </a:r>
            <a:r>
              <a:rPr lang="en-US" altLang="en-US" sz="2000" dirty="0"/>
              <a:t>number of FTF</a:t>
            </a:r>
          </a:p>
          <a:p>
            <a:r>
              <a:rPr lang="en-US" altLang="en-US" sz="2000" dirty="0"/>
              <a:t>How – FON is increased with growth in credit </a:t>
            </a:r>
            <a:r>
              <a:rPr lang="en-US" altLang="en-US" sz="2000" dirty="0" smtClean="0"/>
              <a:t>FTES</a:t>
            </a:r>
            <a:endParaRPr lang="en-US" sz="2000"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55933">
            <a:off x="2348469" y="4354196"/>
            <a:ext cx="1415143" cy="18288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4167118"/>
            <a:ext cx="1491563" cy="193580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39932">
            <a:off x="4803052" y="4332177"/>
            <a:ext cx="1504486" cy="187828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91490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2775" y="228600"/>
            <a:ext cx="8153400" cy="990600"/>
          </a:xfrm>
        </p:spPr>
        <p:txBody>
          <a:bodyPr/>
          <a:lstStyle/>
          <a:p>
            <a:r>
              <a:rPr lang="en-US" altLang="en-US" smtClean="0"/>
              <a:t>FON at GCCCD</a:t>
            </a:r>
          </a:p>
        </p:txBody>
      </p:sp>
      <p:sp>
        <p:nvSpPr>
          <p:cNvPr id="18435" name="Content Placeholder 2"/>
          <p:cNvSpPr>
            <a:spLocks noGrp="1"/>
          </p:cNvSpPr>
          <p:nvPr>
            <p:ph sz="quarter" idx="1"/>
          </p:nvPr>
        </p:nvSpPr>
        <p:spPr>
          <a:xfrm>
            <a:off x="612775" y="1600200"/>
            <a:ext cx="8153400" cy="4495800"/>
          </a:xfrm>
        </p:spPr>
        <p:txBody>
          <a:bodyPr/>
          <a:lstStyle/>
          <a:p>
            <a:r>
              <a:rPr lang="en-US" altLang="en-US" dirty="0" smtClean="0"/>
              <a:t>2016/17 Obligation – 304 FTF </a:t>
            </a:r>
          </a:p>
          <a:p>
            <a:pPr marL="366713" lvl="1" indent="0">
              <a:buNone/>
            </a:pPr>
            <a:endParaRPr lang="en-US" altLang="en-US" dirty="0" smtClean="0"/>
          </a:p>
          <a:p>
            <a:pPr marL="0" indent="0">
              <a:buNone/>
            </a:pPr>
            <a:r>
              <a:rPr lang="en-US" altLang="en-US" dirty="0" smtClean="0"/>
              <a:t>Grossmont College   220.0 </a:t>
            </a:r>
          </a:p>
          <a:p>
            <a:pPr marL="0" indent="0">
              <a:buNone/>
            </a:pPr>
            <a:r>
              <a:rPr lang="en-US" altLang="en-US" dirty="0" err="1" smtClean="0"/>
              <a:t>Cuyamaca</a:t>
            </a:r>
            <a:r>
              <a:rPr lang="en-US" altLang="en-US" dirty="0" smtClean="0"/>
              <a:t> College  +</a:t>
            </a:r>
            <a:r>
              <a:rPr lang="en-US" altLang="en-US" u="sng" dirty="0" smtClean="0"/>
              <a:t>87.5</a:t>
            </a:r>
          </a:p>
          <a:p>
            <a:pPr marL="0" indent="0">
              <a:buNone/>
            </a:pPr>
            <a:r>
              <a:rPr lang="en-US" altLang="en-US" dirty="0" smtClean="0"/>
              <a:t>Total GCCCD	   307.5 FTF</a:t>
            </a:r>
          </a:p>
        </p:txBody>
      </p:sp>
      <p:pic>
        <p:nvPicPr>
          <p:cNvPr id="4"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3631260"/>
            <a:ext cx="2223716" cy="24439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1"/>
          <p:cNvSpPr>
            <a:spLocks noGrp="1"/>
          </p:cNvSpPr>
          <p:nvPr>
            <p:ph type="body" idx="1"/>
          </p:nvPr>
        </p:nvSpPr>
        <p:spPr/>
        <p:txBody>
          <a:bodyPr/>
          <a:lstStyle/>
          <a:p>
            <a:endParaRPr lang="en-US" altLang="en-US" smtClean="0"/>
          </a:p>
        </p:txBody>
      </p:sp>
      <p:sp>
        <p:nvSpPr>
          <p:cNvPr id="15363" name="Title 2"/>
          <p:cNvSpPr>
            <a:spLocks noGrp="1"/>
          </p:cNvSpPr>
          <p:nvPr>
            <p:ph type="title"/>
          </p:nvPr>
        </p:nvSpPr>
        <p:spPr/>
        <p:txBody>
          <a:bodyPr/>
          <a:lstStyle/>
          <a:p>
            <a:r>
              <a:rPr lang="en-US" altLang="en-US" dirty="0" smtClean="0"/>
              <a:t>The Basics of FTES</a:t>
            </a:r>
          </a:p>
        </p:txBody>
      </p:sp>
    </p:spTree>
    <p:extLst>
      <p:ext uri="{BB962C8B-B14F-4D97-AF65-F5344CB8AC3E}">
        <p14:creationId xmlns:p14="http://schemas.microsoft.com/office/powerpoint/2010/main" val="608142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228600"/>
            <a:ext cx="8229600" cy="1143000"/>
          </a:xfrm>
        </p:spPr>
        <p:txBody>
          <a:bodyPr>
            <a:normAutofit/>
          </a:bodyPr>
          <a:lstStyle/>
          <a:p>
            <a:pPr algn="ctr"/>
            <a:r>
              <a:rPr lang="en-US" altLang="en-US" sz="4800" dirty="0" smtClean="0"/>
              <a:t>WHAT IS FTES?</a:t>
            </a:r>
          </a:p>
        </p:txBody>
      </p:sp>
      <p:sp>
        <p:nvSpPr>
          <p:cNvPr id="12291" name="Content Placeholder 2"/>
          <p:cNvSpPr>
            <a:spLocks noGrp="1"/>
          </p:cNvSpPr>
          <p:nvPr>
            <p:ph idx="1"/>
          </p:nvPr>
        </p:nvSpPr>
        <p:spPr/>
        <p:txBody>
          <a:bodyPr>
            <a:normAutofit fontScale="92500"/>
          </a:bodyPr>
          <a:lstStyle/>
          <a:p>
            <a:endParaRPr lang="en-US" altLang="en-US" dirty="0" smtClean="0"/>
          </a:p>
          <a:p>
            <a:pPr marL="0" indent="0">
              <a:buNone/>
            </a:pPr>
            <a:r>
              <a:rPr lang="en-US" altLang="en-US" sz="2800" dirty="0" smtClean="0"/>
              <a:t>Full-Time Equivalent Student</a:t>
            </a:r>
          </a:p>
          <a:p>
            <a:endParaRPr lang="en-US" altLang="en-US" sz="2800" dirty="0" smtClean="0"/>
          </a:p>
          <a:p>
            <a:pPr marL="0" indent="0">
              <a:buNone/>
            </a:pPr>
            <a:r>
              <a:rPr lang="en-US" altLang="en-US" sz="2800" dirty="0" smtClean="0"/>
              <a:t>It is not a headcount</a:t>
            </a:r>
          </a:p>
          <a:p>
            <a:endParaRPr lang="en-US" altLang="en-US" sz="2800" dirty="0" smtClean="0"/>
          </a:p>
          <a:p>
            <a:pPr marL="0" indent="0">
              <a:buNone/>
            </a:pPr>
            <a:r>
              <a:rPr lang="en-US" altLang="en-US" sz="2800" dirty="0" smtClean="0"/>
              <a:t>One FTES is equivalent to 525 hours of student instruction</a:t>
            </a:r>
          </a:p>
          <a:p>
            <a:endParaRPr lang="en-US" altLang="en-US" sz="2800" dirty="0" smtClean="0"/>
          </a:p>
          <a:p>
            <a:pPr marL="0" indent="0">
              <a:buNone/>
            </a:pPr>
            <a:r>
              <a:rPr lang="en-US" altLang="en-US" sz="2800" dirty="0" smtClean="0"/>
              <a:t>Can be generated by one student or multiple part-time students</a:t>
            </a:r>
          </a:p>
          <a:p>
            <a:endParaRPr lang="en-US" altLang="en-US" dirty="0" smtClean="0"/>
          </a:p>
          <a:p>
            <a:endParaRPr lang="en-US" altLang="en-US" dirty="0" smtClean="0"/>
          </a:p>
        </p:txBody>
      </p:sp>
    </p:spTree>
    <p:extLst>
      <p:ext uri="{BB962C8B-B14F-4D97-AF65-F5344CB8AC3E}">
        <p14:creationId xmlns:p14="http://schemas.microsoft.com/office/powerpoint/2010/main" val="33545212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Tailored">
      <a:dk1>
        <a:sysClr val="windowText" lastClr="000000"/>
      </a:dk1>
      <a:lt1>
        <a:sysClr val="window" lastClr="FFFFFF"/>
      </a:lt1>
      <a:dk2>
        <a:srgbClr val="123452"/>
      </a:dk2>
      <a:lt2>
        <a:srgbClr val="E0EDF8"/>
      </a:lt2>
      <a:accent1>
        <a:srgbClr val="2254A6"/>
      </a:accent1>
      <a:accent2>
        <a:srgbClr val="9B6261"/>
      </a:accent2>
      <a:accent3>
        <a:srgbClr val="939070"/>
      </a:accent3>
      <a:accent4>
        <a:srgbClr val="60254D"/>
      </a:accent4>
      <a:accent5>
        <a:srgbClr val="9FC6E9"/>
      </a:accent5>
      <a:accent6>
        <a:srgbClr val="8BA7B3"/>
      </a:accent6>
      <a:hlink>
        <a:srgbClr val="3286D2"/>
      </a:hlink>
      <a:folHlink>
        <a:srgbClr val="D99BBA"/>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ailored">
    <a:dk1>
      <a:sysClr val="windowText" lastClr="000000"/>
    </a:dk1>
    <a:lt1>
      <a:sysClr val="window" lastClr="FFFFFF"/>
    </a:lt1>
    <a:dk2>
      <a:srgbClr val="123452"/>
    </a:dk2>
    <a:lt2>
      <a:srgbClr val="E0EDF8"/>
    </a:lt2>
    <a:accent1>
      <a:srgbClr val="2254A6"/>
    </a:accent1>
    <a:accent2>
      <a:srgbClr val="9B6261"/>
    </a:accent2>
    <a:accent3>
      <a:srgbClr val="939070"/>
    </a:accent3>
    <a:accent4>
      <a:srgbClr val="60254D"/>
    </a:accent4>
    <a:accent5>
      <a:srgbClr val="9FC6E9"/>
    </a:accent5>
    <a:accent6>
      <a:srgbClr val="8BA7B3"/>
    </a:accent6>
    <a:hlink>
      <a:srgbClr val="3286D2"/>
    </a:hlink>
    <a:folHlink>
      <a:srgbClr val="D99BBA"/>
    </a:folHlink>
  </a:clrScheme>
</a:themeOverride>
</file>

<file path=docProps/app.xml><?xml version="1.0" encoding="utf-8"?>
<Properties xmlns="http://schemas.openxmlformats.org/officeDocument/2006/extended-properties" xmlns:vt="http://schemas.openxmlformats.org/officeDocument/2006/docPropsVTypes">
  <Template/>
  <TotalTime>4357</TotalTime>
  <Words>676</Words>
  <Application>Microsoft Office PowerPoint</Application>
  <PresentationFormat>On-screen Show (4:3)</PresentationFormat>
  <Paragraphs>213</Paragraphs>
  <Slides>25</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ＭＳ Ｐゴシック</vt:lpstr>
      <vt:lpstr>Arial</vt:lpstr>
      <vt:lpstr>Calibri</vt:lpstr>
      <vt:lpstr>Comic Sans MS</vt:lpstr>
      <vt:lpstr>Tw Cen MT</vt:lpstr>
      <vt:lpstr>Wingdings</vt:lpstr>
      <vt:lpstr>Wingdings 2</vt:lpstr>
      <vt:lpstr>Median</vt:lpstr>
      <vt:lpstr>Budget Factors</vt:lpstr>
      <vt:lpstr>Learning Objective</vt:lpstr>
      <vt:lpstr>Overview</vt:lpstr>
      <vt:lpstr>Faculty Obligation Number</vt:lpstr>
      <vt:lpstr>Faculty Obligation Number (FON)</vt:lpstr>
      <vt:lpstr>FON</vt:lpstr>
      <vt:lpstr>FON at GCCCD</vt:lpstr>
      <vt:lpstr>The Basics of FTES</vt:lpstr>
      <vt:lpstr>WHAT IS FTES?</vt:lpstr>
      <vt:lpstr>FTES Calculation </vt:lpstr>
      <vt:lpstr> </vt:lpstr>
      <vt:lpstr> </vt:lpstr>
      <vt:lpstr> </vt:lpstr>
      <vt:lpstr>Why Is FTES Important?</vt:lpstr>
      <vt:lpstr>How Is FTES Funded?</vt:lpstr>
      <vt:lpstr>How Is FTES Reported?</vt:lpstr>
      <vt:lpstr>Timeline</vt:lpstr>
      <vt:lpstr>Summary</vt:lpstr>
      <vt:lpstr>STRS &amp; PERS </vt:lpstr>
      <vt:lpstr>What Is STRS &amp; PERS</vt:lpstr>
      <vt:lpstr>STRS</vt:lpstr>
      <vt:lpstr>PERS</vt:lpstr>
      <vt:lpstr>Estimated STRS &amp; PERS</vt:lpstr>
      <vt:lpstr>Governor’s January Budget </vt:lpstr>
      <vt:lpstr>Governor Brown’s 17-18 January Budget Proposal Message</vt:lpstr>
    </vt:vector>
  </TitlesOfParts>
  <Company>LATS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350 Semester Term Project</dc:title>
  <dc:creator>OAT User</dc:creator>
  <cp:lastModifiedBy>Lorenze Legaspi</cp:lastModifiedBy>
  <cp:revision>214</cp:revision>
  <cp:lastPrinted>2017-01-17T19:43:34Z</cp:lastPrinted>
  <dcterms:created xsi:type="dcterms:W3CDTF">2009-11-29T23:38:05Z</dcterms:created>
  <dcterms:modified xsi:type="dcterms:W3CDTF">2017-02-16T21:07:27Z</dcterms:modified>
</cp:coreProperties>
</file>